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handoutMasterIdLst>
    <p:handoutMasterId r:id="rId33"/>
  </p:handoutMasterIdLst>
  <p:sldIdLst>
    <p:sldId id="303" r:id="rId2"/>
    <p:sldId id="272" r:id="rId3"/>
    <p:sldId id="264" r:id="rId4"/>
    <p:sldId id="614" r:id="rId5"/>
    <p:sldId id="615" r:id="rId6"/>
    <p:sldId id="597" r:id="rId7"/>
    <p:sldId id="601" r:id="rId8"/>
    <p:sldId id="610" r:id="rId9"/>
    <p:sldId id="487" r:id="rId10"/>
    <p:sldId id="560" r:id="rId11"/>
    <p:sldId id="595" r:id="rId12"/>
    <p:sldId id="551" r:id="rId13"/>
    <p:sldId id="599" r:id="rId14"/>
    <p:sldId id="600" r:id="rId15"/>
    <p:sldId id="602" r:id="rId16"/>
    <p:sldId id="603" r:id="rId17"/>
    <p:sldId id="604" r:id="rId18"/>
    <p:sldId id="605" r:id="rId19"/>
    <p:sldId id="612" r:id="rId20"/>
    <p:sldId id="606" r:id="rId21"/>
    <p:sldId id="607" r:id="rId22"/>
    <p:sldId id="608" r:id="rId23"/>
    <p:sldId id="594" r:id="rId24"/>
    <p:sldId id="609" r:id="rId25"/>
    <p:sldId id="618" r:id="rId26"/>
    <p:sldId id="541" r:id="rId27"/>
    <p:sldId id="613" r:id="rId28"/>
    <p:sldId id="617" r:id="rId29"/>
    <p:sldId id="616" r:id="rId30"/>
    <p:sldId id="574" r:id="rId31"/>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F06"/>
    <a:srgbClr val="FFB10F"/>
    <a:srgbClr val="D883FF"/>
    <a:srgbClr val="FF2600"/>
    <a:srgbClr val="FF2F92"/>
    <a:srgbClr val="AB7942"/>
    <a:srgbClr val="FFD579"/>
    <a:srgbClr val="7A81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03"/>
    <p:restoredTop sz="83860"/>
  </p:normalViewPr>
  <p:slideViewPr>
    <p:cSldViewPr snapToGrid="0" snapToObjects="1">
      <p:cViewPr>
        <p:scale>
          <a:sx n="115" d="100"/>
          <a:sy n="115" d="100"/>
        </p:scale>
        <p:origin x="840" y="128"/>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10/23/21</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10/23/21</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be working in an R Markdown document today. It’s a super handy way to include narrative text, code, and output all in the same file, something that is especially powerful when you’re running statistical models. If you’ve seen presentations on R Markdown before and thought to yourself, “Okay fine, but I don’t see why this is so much better than having your code + output in one place and your writeup somewhere else” perhaps this material today will convince you. </a:t>
            </a:r>
          </a:p>
          <a:p>
            <a:endParaRPr lang="en-US" dirty="0"/>
          </a:p>
          <a:p>
            <a:r>
              <a:rPr lang="en-US" dirty="0"/>
              <a:t>Recall that an R Markdown document has 3 different types of building blocks, the header, text, and code chunks.</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789348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last bit of overview before we dive in. It’s a sample of the data we’ll be looking at today. Each row represents a single COVID19 lab test that was run at CHOP. This is actually a completely synthetic dataset in which none of the entries are actual patient data, but it’s modeled to represent the underlying pattern of testing that was done at CHOP since the beginning of the pandemic. If you attended the R for Clinical Data workshop last week, these are the same fake data we used for that, so this may look familiar. </a:t>
            </a:r>
          </a:p>
          <a:p>
            <a:r>
              <a:rPr lang="en-US" dirty="0"/>
              <a:t>If you downloaded the materials for this talk or opened the cloud link, you should have the </a:t>
            </a:r>
            <a:r>
              <a:rPr lang="en-US" dirty="0" err="1"/>
              <a:t>covid_testing.csv</a:t>
            </a:r>
            <a:r>
              <a:rPr lang="en-US" dirty="0"/>
              <a:t> data file ready to go. To import it into R, we’ll use the </a:t>
            </a:r>
            <a:r>
              <a:rPr lang="en-US" dirty="0" err="1"/>
              <a:t>read_csv</a:t>
            </a:r>
            <a:r>
              <a:rPr lang="en-US" dirty="0"/>
              <a:t> function, which is available in the </a:t>
            </a:r>
            <a:r>
              <a:rPr lang="en-US" dirty="0" err="1"/>
              <a:t>tidyverse</a:t>
            </a:r>
            <a:r>
              <a:rPr lang="en-US" dirty="0"/>
              <a:t> package. If you run these two lines of code, that should read the data file in and save it as </a:t>
            </a:r>
            <a:r>
              <a:rPr lang="en-US" dirty="0" err="1"/>
              <a:t>covid_testing</a:t>
            </a:r>
            <a:r>
              <a:rPr lang="en-US" dirty="0"/>
              <a:t>. </a:t>
            </a:r>
          </a:p>
          <a:p>
            <a:r>
              <a:rPr lang="en-US" dirty="0"/>
              <a:t>** To check that it read in correctly, run head(</a:t>
            </a:r>
            <a:r>
              <a:rPr lang="en-US" dirty="0" err="1"/>
              <a:t>covid_testing</a:t>
            </a:r>
            <a:r>
              <a:rPr lang="en-US" dirty="0"/>
              <a:t>) and you should see it print out the first five rows of the data. I’ll do that now as well, so you can see. </a:t>
            </a:r>
          </a:p>
          <a:p>
            <a:r>
              <a:rPr lang="en-US" dirty="0"/>
              <a:t>&gt;&gt; Live code: Pause to check that folks got RStudio up and running, then run the code chunks up until # Models. </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602549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reminder that these are fake data, so we’re not learning anything about covid today, or about CHOP’s covid testing procedures. This is all made-up. </a:t>
            </a:r>
          </a:p>
          <a:p>
            <a:r>
              <a:rPr lang="en-US" dirty="0"/>
              <a:t>Similarly, these hypotheses may not be reasonable, or even particularly interesting – I just picked these hypotheses to be able to demonstrate a couple different kinds of statistical tests one might want to run. </a:t>
            </a:r>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1578358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take these one at a time and think about what statistical tests we might run. For #1, we have two variables we’re looking at, TAT and whether or not the test was done at a drive thru. You haven’t had a chance to really look at the data yet, but I can tell you TAT is a continuous variable, measured in hours, from the time the test was taken until the results came in. Drive thru is a binary variable (yes or no) for each test. Does anyone have a suggestion for a statistical test for this hypothesis? Pop it in the chat. </a:t>
            </a:r>
          </a:p>
          <a:p>
            <a:r>
              <a:rPr lang="en-US" dirty="0"/>
              <a:t>** Okay, hypothesis two is a little more interesting. We are talking about just two variables again, but instead of TAT and whether or not it was a drive thru test, we’re talking about the patient’s age and whether the test came back positive or negative. The way the hypothesis is worded here, our outcome of interest is the probability of a positive test, and our predictor is age. Does anyone have a suggestion for a statistical test for this hypothesis?</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18837831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overview of how most statistical tests are written in R. This is a general pattern that you'll see repeated over and over for lots of different kinds of statistical tests. </a:t>
            </a:r>
          </a:p>
          <a:p>
            <a:endParaRPr lang="en-US" dirty="0"/>
          </a:p>
          <a:p>
            <a:r>
              <a:rPr lang="en-US" dirty="0"/>
              <a:t>** **The most important piece is the formula specifying your outcome(s) and predictor(s). This same formula structure is used throughout R for a huge variety of statistical tests, so you’ll see it again and again. Outcome variable(s) ~ predictor variable(s). </a:t>
            </a:r>
          </a:p>
          <a:p>
            <a:r>
              <a:rPr lang="en-US" dirty="0"/>
              <a:t>** ** What I’ve written here just as “test” will be the name of the R function to run the kind of statistical model you’re looking for. For example, you would use a function called “</a:t>
            </a:r>
            <a:r>
              <a:rPr lang="en-US" dirty="0" err="1"/>
              <a:t>t.test</a:t>
            </a:r>
            <a:r>
              <a:rPr lang="en-US" dirty="0"/>
              <a:t>” to run t-tests, and you’d used one called “</a:t>
            </a:r>
            <a:r>
              <a:rPr lang="en-US" dirty="0" err="1"/>
              <a:t>lm</a:t>
            </a:r>
            <a:r>
              <a:rPr lang="en-US" dirty="0"/>
              <a:t>” which is short for “linear model” to run linear models like simple regression. </a:t>
            </a:r>
          </a:p>
          <a:p>
            <a:r>
              <a:rPr lang="en-US" dirty="0"/>
              <a:t>** ** After the formula, you’ll typically put in the name of your data frame, so R knows which data to run the model on.</a:t>
            </a:r>
          </a:p>
          <a:p>
            <a:r>
              <a:rPr lang="en-US" dirty="0"/>
              <a:t>** ** And for many tests, there will be one or more additional arguments here that are specific to that kind of test. </a:t>
            </a:r>
          </a:p>
          <a:p>
            <a:r>
              <a:rPr lang="en-US" dirty="0"/>
              <a:t>** ** When you run a model in R, you will almost always want to save the output to an object so you can do things with it. You do that by using that arrow “gets” to assign the output of the function to any name you like. Here I just wrote “</a:t>
            </a:r>
            <a:r>
              <a:rPr lang="en-US" dirty="0" err="1"/>
              <a:t>model_obj</a:t>
            </a:r>
            <a:r>
              <a:rPr lang="en-US" dirty="0"/>
              <a:t>” but you can name it whatever makes sense to you (and you’ll probably want to pick something more informative than </a:t>
            </a:r>
            <a:r>
              <a:rPr lang="en-US" dirty="0" err="1"/>
              <a:t>model_obj</a:t>
            </a:r>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2665549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take a look at how we would run our t-test in R. ** I already told you there’s a function called “</a:t>
            </a:r>
            <a:r>
              <a:rPr lang="en-US" dirty="0" err="1"/>
              <a:t>t.test</a:t>
            </a:r>
            <a:r>
              <a:rPr lang="en-US" dirty="0"/>
              <a:t>” so that’s the one we’ll use here. Our data frame is called </a:t>
            </a:r>
            <a:r>
              <a:rPr lang="en-US" dirty="0" err="1"/>
              <a:t>model_data</a:t>
            </a:r>
            <a:r>
              <a:rPr lang="en-US" dirty="0"/>
              <a:t>, and I’ve decided to save the results as hyp1_t since this is our t-test for hypothesis 1, but as I said you can name it whatever makes sense to you. </a:t>
            </a:r>
          </a:p>
          <a:p>
            <a:r>
              <a:rPr lang="en-US" dirty="0"/>
              <a:t>What should we put in as the outcome and predictor variables?</a:t>
            </a:r>
          </a:p>
          <a:p>
            <a:r>
              <a:rPr lang="en-US" dirty="0"/>
              <a:t>And what additional arguments might we need?</a:t>
            </a:r>
          </a:p>
          <a:p>
            <a:r>
              <a:rPr lang="en-US" dirty="0"/>
              <a:t>&gt;&gt; Go to live coding, ?</a:t>
            </a:r>
            <a:r>
              <a:rPr lang="en-US" dirty="0" err="1"/>
              <a:t>t.test</a:t>
            </a:r>
            <a:endParaRPr lang="en-US" dirty="0"/>
          </a:p>
          <a:p>
            <a:r>
              <a:rPr lang="en-US" dirty="0"/>
              <a:t>Be sure to highlight Details section of help docs for statistical tests. </a:t>
            </a:r>
          </a:p>
          <a:p>
            <a:r>
              <a:rPr lang="en-US" dirty="0"/>
              <a:t>** So here’s the code we would use to run this t-test, then. </a:t>
            </a:r>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3356583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can actually run the exact same model as a linear regression as well. A lot of people don’t realize this, but many common statistical tests are actually mathematically equivalent under the hood. Running a linear regression with one binary predictor variable will give you the exact same results as running it as a t-test. And that’s not an R thing, you can test that in any statistical software you like. </a:t>
            </a:r>
          </a:p>
          <a:p>
            <a:r>
              <a:rPr lang="en-US" dirty="0"/>
              <a:t>Here, it gives us a handy excuse to take a look at another stats function in R! So let’s do it. The function is “</a:t>
            </a:r>
            <a:r>
              <a:rPr lang="en-US" dirty="0" err="1"/>
              <a:t>lm</a:t>
            </a:r>
            <a:r>
              <a:rPr lang="en-US" dirty="0"/>
              <a:t>” which is short for linear model. This one is a powerhouse – you can use it for everything from t-tests to multivariate multiple regression. It can handle one or more continuous outcome variables, and one or more predictors, which can be continuous, categorical, or a mix of the two. </a:t>
            </a:r>
          </a:p>
          <a:p>
            <a:r>
              <a:rPr lang="en-US" dirty="0"/>
              <a:t>So what will our code look like? Recall, here’s our t-test ** for the same hypothesis. The function now will be “</a:t>
            </a:r>
            <a:r>
              <a:rPr lang="en-US" dirty="0" err="1"/>
              <a:t>lm</a:t>
            </a:r>
            <a:r>
              <a:rPr lang="en-US" dirty="0"/>
              <a:t>” instead of “</a:t>
            </a:r>
            <a:r>
              <a:rPr lang="en-US" dirty="0" err="1"/>
              <a:t>t.test</a:t>
            </a:r>
            <a:r>
              <a:rPr lang="en-US" dirty="0"/>
              <a:t>” but a lot of this will actually be the same. Our outcome is still TAT, and our predictor is still </a:t>
            </a:r>
            <a:r>
              <a:rPr lang="en-US" dirty="0" err="1"/>
              <a:t>drive_thru</a:t>
            </a:r>
            <a:r>
              <a:rPr lang="en-US" dirty="0"/>
              <a:t>, so the formula doesn’t change, and we’ll be using the same </a:t>
            </a:r>
            <a:r>
              <a:rPr lang="en-US" dirty="0" err="1"/>
              <a:t>dataframe</a:t>
            </a:r>
            <a:r>
              <a:rPr lang="en-US" dirty="0"/>
              <a:t>. What about that </a:t>
            </a:r>
            <a:r>
              <a:rPr lang="en-US" dirty="0" err="1"/>
              <a:t>var.equal</a:t>
            </a:r>
            <a:r>
              <a:rPr lang="en-US" dirty="0"/>
              <a:t> argument? That one was specific to the t-test function. Let’s pull up the help documentation for </a:t>
            </a:r>
            <a:r>
              <a:rPr lang="en-US" dirty="0" err="1"/>
              <a:t>lm</a:t>
            </a:r>
            <a:r>
              <a:rPr lang="en-US" dirty="0"/>
              <a:t>. </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12573744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R has one powerhouse function to run any kind of regression model, </a:t>
            </a:r>
            <a:r>
              <a:rPr lang="en-US" dirty="0" err="1"/>
              <a:t>lm</a:t>
            </a:r>
            <a:r>
              <a:rPr lang="en-US" dirty="0"/>
              <a:t>, it has another powerhouse function to do any generalized linear model, or </a:t>
            </a:r>
            <a:r>
              <a:rPr lang="en-US" dirty="0" err="1"/>
              <a:t>glm</a:t>
            </a:r>
            <a:r>
              <a:rPr lang="en-US" dirty="0"/>
              <a:t>. Briefly, you use a generalized linear model when you would like to run a regression, but your outcome variable is not continuous. So you apply a linking function to the model, which effectively transforms your outcome behind the scenes so that it acts like a normal continuous outcome and a regression model will work again. We call these kinds of models based on the link function used. So if you use a </a:t>
            </a:r>
            <a:r>
              <a:rPr lang="en-US" dirty="0" err="1"/>
              <a:t>probit</a:t>
            </a:r>
            <a:r>
              <a:rPr lang="en-US" dirty="0"/>
              <a:t> linking function, you would call it </a:t>
            </a:r>
            <a:r>
              <a:rPr lang="en-US" dirty="0" err="1"/>
              <a:t>probit</a:t>
            </a:r>
            <a:r>
              <a:rPr lang="en-US" dirty="0"/>
              <a:t> regression. If you use a Poisson linking function, that’s Poisson regression. If you use a logit linking function, that’s logistic regression. The correct linking function to use depends on the nature of your outcome variable. For a binary outcome, you generally want logistic regression. </a:t>
            </a:r>
          </a:p>
          <a:p>
            <a:r>
              <a:rPr lang="en-US" dirty="0"/>
              <a:t>So the function we’ll use is called “</a:t>
            </a:r>
            <a:r>
              <a:rPr lang="en-US" dirty="0" err="1"/>
              <a:t>glm</a:t>
            </a:r>
            <a:r>
              <a:rPr lang="en-US" dirty="0"/>
              <a:t>”, short for “generalized linear model”. It’s the same function we would use for any generalized linear model, so we’ll need to tell it which linking function we need in the additional arguments. Just as with our other tests, we’ll put in a model formula.  Taking a look at the data again, what will the outcome and predictor be here? If you have a guess for the correct formula, put it in the chat. </a:t>
            </a:r>
          </a:p>
          <a:p>
            <a:r>
              <a:rPr lang="en-US" dirty="0"/>
              <a:t>Now to figure out how to specify that we want a logistic link, we’ll need to pull up the help documentation. </a:t>
            </a:r>
          </a:p>
          <a:p>
            <a:r>
              <a:rPr lang="en-US" dirty="0"/>
              <a:t>&gt;&gt; ?</a:t>
            </a:r>
            <a:r>
              <a:rPr lang="en-US" dirty="0" err="1"/>
              <a:t>glm</a:t>
            </a:r>
            <a:r>
              <a:rPr lang="en-US" dirty="0"/>
              <a:t>, ?family</a:t>
            </a: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40813540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before we move on, I just want to do a quick knowledge check here about these model formulas. So, how would you…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I put a few more examples of different kinds of model formulas in the “solutions” file, so you can take a look at those later as well.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Great, so let’s go to RStudio and run these models.  </a:t>
            </a:r>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197829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quick reminder that we are recording today’s talk, so turn off your camera if you’d rather not be recorded. </a:t>
            </a:r>
          </a:p>
        </p:txBody>
      </p:sp>
      <p:sp>
        <p:nvSpPr>
          <p:cNvPr id="4" name="Slide Number Placeholder 3"/>
          <p:cNvSpPr>
            <a:spLocks noGrp="1"/>
          </p:cNvSpPr>
          <p:nvPr>
            <p:ph type="sldNum" sz="quarter" idx="5"/>
          </p:nvPr>
        </p:nvSpPr>
        <p:spPr/>
        <p:txBody>
          <a:bodyPr/>
          <a:lstStyle/>
          <a:p>
            <a:fld id="{89E86C27-D279-0C47-A15C-E9AF5FE0E624}" type="slidenum">
              <a:rPr lang="en-US" smtClean="0"/>
              <a:t>2</a:t>
            </a:fld>
            <a:endParaRPr lang="en-US"/>
          </a:p>
        </p:txBody>
      </p:sp>
    </p:spTree>
    <p:extLst>
      <p:ext uri="{BB962C8B-B14F-4D97-AF65-F5344CB8AC3E}">
        <p14:creationId xmlns:p14="http://schemas.microsoft.com/office/powerpoint/2010/main" val="11567631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we’ve got three model objects saved in R, from a t-test, a linear model, and a logistic regression. Let’s see what we can do with them. </a:t>
            </a:r>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10436810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&gt;&gt; live code, run these four commands on each of the saved model objects</a:t>
            </a:r>
          </a:p>
          <a:p>
            <a:r>
              <a:rPr lang="en-US" dirty="0"/>
              <a:t>&gt;&gt; then show use of broom functions tidy, glance, and augment</a:t>
            </a:r>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9206613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best things about working in R and R Studio is the ability to go directly from your analysis output to more polished, professional communication output without having to leave R Studio or do any copy-pasting. </a:t>
            </a:r>
          </a:p>
          <a:p>
            <a:r>
              <a:rPr lang="en-US" dirty="0"/>
              <a:t>** So next we’re going to talk about how to take your model output and make it something you could use in an article or presentation. </a:t>
            </a:r>
          </a:p>
        </p:txBody>
      </p:sp>
      <p:sp>
        <p:nvSpPr>
          <p:cNvPr id="4" name="Slide Number Placeholder 3"/>
          <p:cNvSpPr>
            <a:spLocks noGrp="1"/>
          </p:cNvSpPr>
          <p:nvPr>
            <p:ph type="sldNum" sz="quarter" idx="5"/>
          </p:nvPr>
        </p:nvSpPr>
        <p:spPr/>
        <p:txBody>
          <a:bodyPr/>
          <a:lstStyle/>
          <a:p>
            <a:fld id="{1FCC21F6-288D-5A4B-ACA3-285287681776}" type="slidenum">
              <a:rPr lang="en-US" smtClean="0"/>
              <a:t>23</a:t>
            </a:fld>
            <a:endParaRPr lang="en-US"/>
          </a:p>
        </p:txBody>
      </p:sp>
    </p:spTree>
    <p:extLst>
      <p:ext uri="{BB962C8B-B14F-4D97-AF65-F5344CB8AC3E}">
        <p14:creationId xmlns:p14="http://schemas.microsoft.com/office/powerpoint/2010/main" val="40869720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all well and good when you’re just exploring model results yourself in R, but what about when you want to share your results? ** You are definitely not going to be able to use something like this as-is in a research paper or presentation. </a:t>
            </a:r>
          </a:p>
          <a:p>
            <a:r>
              <a:rPr lang="en-US" dirty="0"/>
              <a:t>** Instead, you need tables that print nicely and look professional, and that give you enough control over their appearance so that you can adjust the style as needed, for example, for different journals. </a:t>
            </a:r>
          </a:p>
          <a:p>
            <a:r>
              <a:rPr lang="en-US" dirty="0"/>
              <a:t>** You’ll also want figures and data visualizations, which we’re not covering today.</a:t>
            </a:r>
          </a:p>
          <a:p>
            <a:r>
              <a:rPr lang="en-US" dirty="0"/>
              <a:t>There’s also another way we report results that a lot of people don’t think of right away. ** We include stats and calculated numbers in the text we write when we talk about statistical models. Those numbers are part of your output, and you can automate that workflow with R Markdown just as you can for tables and figures. </a:t>
            </a:r>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0531977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here two example tables from the stargazer help documentation, linked here. Each of these tables it created with a single line of code. You send your data frame or model object to the stargazer function, and it handles all of the lovely formatting for you. </a:t>
            </a:r>
          </a:p>
          <a:p>
            <a:r>
              <a:rPr lang="en-US" dirty="0"/>
              <a:t>This is so important, because if you aren’t able to generate these tables automatically, that probably means you have to copy-paste each individual value into something like MS Word, where you can build your tables manually. No matter how careful you are, that creates so much room for human error. It also means that if anything about your analysis changes, let’s say you get some additional data and you want to re-run everything on the expanded dataset, you have to painstakingly re-copy-paste every value and re-double-check all your work. That can eat up an entire afternoon, and you’ve got better things to do with your time (like attending R User Group talks!). </a:t>
            </a:r>
          </a:p>
          <a:p>
            <a:r>
              <a:rPr lang="en-US" dirty="0"/>
              <a:t>So let’s take a look at how it works. We’ll go back to RStudio. </a:t>
            </a:r>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9370926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only talked about a few kinds of statistical models today, but a lot of what we discussed applies to many more types of models as well. For example, **if you’re looking to run an ANOVA model, or related models like **an ANCOVA or **MANOVA, ** you can do those all with the </a:t>
            </a:r>
            <a:r>
              <a:rPr lang="en-US" dirty="0" err="1"/>
              <a:t>lm</a:t>
            </a:r>
            <a:r>
              <a:rPr lang="en-US" dirty="0"/>
              <a:t> function, just like we talked about today. </a:t>
            </a:r>
          </a:p>
          <a:p>
            <a:r>
              <a:rPr lang="en-US" dirty="0"/>
              <a:t>** If you want to run a mixed effects model, also called a hierarchical linear model (HLM), I recommend the ** lme4 package. </a:t>
            </a:r>
          </a:p>
          <a:p>
            <a:r>
              <a:rPr lang="en-US" dirty="0"/>
              <a:t>** If you want to run structural equation models (SEM), ** mediation models or path analyses, or ** confirmatory factor analysis models, ** you can do those all with the </a:t>
            </a:r>
            <a:r>
              <a:rPr lang="en-US" dirty="0" err="1"/>
              <a:t>lavaan</a:t>
            </a:r>
            <a:r>
              <a:rPr lang="en-US" dirty="0"/>
              <a:t> package. The website for </a:t>
            </a:r>
            <a:r>
              <a:rPr lang="en-US" dirty="0" err="1"/>
              <a:t>lavaan</a:t>
            </a:r>
            <a:r>
              <a:rPr lang="en-US" dirty="0"/>
              <a:t> has a number of really excellent tutorials on it, so if you’re interested in any of those approaches, that’s a great resource. </a:t>
            </a:r>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15632628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talked only about hypothesis testing, not about more exploratory approaches where you might have a large complex dataset and want to use modeling to dig around and uncover patterns. They do touch on those techniques in the R for Data Science book (available for free online), linked here. The approach they recommend uses the broom package we talked about briefly today – we only used it to convert individual model outputs to table formats, but it’s also a powerful way to combine lots of model outputs into big summary tables that you can then do further analysis on. </a:t>
            </a: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20828237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really a lot of packages to help you make tables in R Markdown. I mostly included this list here just to impress you with how many options there are, so I won’t actually go through them all. I do want to draw your attention to the first one on the list, though, the </a:t>
            </a:r>
            <a:r>
              <a:rPr lang="en-US" dirty="0" err="1"/>
              <a:t>kable</a:t>
            </a:r>
            <a:r>
              <a:rPr lang="en-US" dirty="0"/>
              <a:t> function from the </a:t>
            </a:r>
            <a:r>
              <a:rPr lang="en-US" dirty="0" err="1"/>
              <a:t>knitr</a:t>
            </a:r>
            <a:r>
              <a:rPr lang="en-US" dirty="0"/>
              <a:t> package, because that’s sort of the default basic one. If you have RStudio on your computer, then you already have the </a:t>
            </a:r>
            <a:r>
              <a:rPr lang="en-US" dirty="0" err="1"/>
              <a:t>knitr</a:t>
            </a:r>
            <a:r>
              <a:rPr lang="en-US" dirty="0"/>
              <a:t> package installed, since it comes with RStudio. </a:t>
            </a:r>
          </a:p>
          <a:p>
            <a:r>
              <a:rPr lang="en-US" dirty="0"/>
              <a:t>I picked stargazer to highlight for this talk because in my opinion, it gives the best results the fastest for presenting statistical models. Most of these other packages are designed for presenting data tables, or summary tables, but not model results specifically. So stargazer is probably your best bet for the kinds of things we were doing today, but I certainly don’t want to leave you with the impression that it’s your only option for making nicely printed tables. </a:t>
            </a:r>
          </a:p>
          <a:p>
            <a:r>
              <a:rPr lang="en-US" dirty="0"/>
              <a:t>This link is to a chapter of the R Markdown Cookbook (available for free online) where they talk about options for producing tables. This book is an excellent resource in general, too, so take a look if you want to learn about more things you can do with R Markdown. </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12834329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joining me today. I know your time is precious, and I hope this hour has been valuable for you. </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4285295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few announcements before we get started. </a:t>
            </a:r>
          </a:p>
          <a:p>
            <a:r>
              <a:rPr lang="en-US" dirty="0"/>
              <a:t>For anyone here today that isn’t already part of the CHOP R User group, I strongly encourage you to join (it is also open to Penn folks). I can’t overstate the importance of having a place to go to ask for help when you start coding. The CHOP R User group h</a:t>
            </a:r>
            <a:r>
              <a:rPr lang="en-US" sz="1200" u="none" strike="noStrike" kern="1200" dirty="0">
                <a:solidFill>
                  <a:schemeClr val="tx1"/>
                </a:solidFill>
                <a:effectLst/>
                <a:latin typeface="+mn-lt"/>
                <a:ea typeface="+mn-ea"/>
                <a:cs typeface="+mn-cs"/>
              </a:rPr>
              <a:t>as </a:t>
            </a:r>
            <a:r>
              <a:rPr lang="en-US" sz="1200" b="0" i="0" u="none" strike="noStrike" kern="1200" dirty="0">
                <a:solidFill>
                  <a:schemeClr val="tx1"/>
                </a:solidFill>
                <a:effectLst/>
                <a:latin typeface="+mn-lt"/>
                <a:ea typeface="+mn-ea"/>
                <a:cs typeface="+mn-cs"/>
              </a:rPr>
              <a:t>more than 300 membe</a:t>
            </a:r>
            <a:r>
              <a:rPr lang="en-US" sz="1200" u="none" strike="noStrike" kern="1200" dirty="0">
                <a:solidFill>
                  <a:schemeClr val="tx1"/>
                </a:solidFill>
                <a:effectLst/>
                <a:latin typeface="+mn-lt"/>
                <a:ea typeface="+mn-ea"/>
                <a:cs typeface="+mn-cs"/>
              </a:rPr>
              <a:t>r</a:t>
            </a:r>
            <a:r>
              <a:rPr lang="en-US" sz="1200" b="0" i="0" u="none" strike="noStrike" kern="1200" dirty="0">
                <a:solidFill>
                  <a:schemeClr val="tx1"/>
                </a:solidFill>
                <a:effectLst/>
                <a:latin typeface="+mn-lt"/>
                <a:ea typeface="+mn-ea"/>
                <a:cs typeface="+mn-cs"/>
              </a:rPr>
              <a:t>s from all departments. This is great place to network with o</a:t>
            </a:r>
            <a:r>
              <a:rPr lang="en-US" sz="1200" u="none" strike="noStrike" kern="1200" dirty="0">
                <a:solidFill>
                  <a:schemeClr val="tx1"/>
                </a:solidFill>
                <a:effectLst/>
                <a:latin typeface="+mn-lt"/>
                <a:ea typeface="+mn-ea"/>
                <a:cs typeface="+mn-cs"/>
              </a:rPr>
              <a:t>ther</a:t>
            </a:r>
            <a:r>
              <a:rPr lang="en-US" sz="1200" b="0" i="0" u="none" strike="noStrike" kern="1200" dirty="0">
                <a:solidFill>
                  <a:schemeClr val="tx1"/>
                </a:solidFill>
                <a:effectLst/>
                <a:latin typeface="+mn-lt"/>
                <a:ea typeface="+mn-ea"/>
                <a:cs typeface="+mn-cs"/>
              </a:rPr>
              <a:t> </a:t>
            </a:r>
            <a:r>
              <a:rPr lang="en-US" sz="1200" u="none" strike="noStrike" kern="1200" dirty="0">
                <a:solidFill>
                  <a:schemeClr val="tx1"/>
                </a:solidFill>
                <a:effectLst/>
                <a:latin typeface="+mn-lt"/>
                <a:ea typeface="+mn-ea"/>
                <a:cs typeface="+mn-cs"/>
              </a:rPr>
              <a:t>R</a:t>
            </a:r>
            <a:r>
              <a:rPr lang="en-US" sz="1200" b="0" i="0" u="none" strike="noStrike" kern="1200" dirty="0">
                <a:solidFill>
                  <a:schemeClr val="tx1"/>
                </a:solidFill>
                <a:effectLst/>
                <a:latin typeface="+mn-lt"/>
                <a:ea typeface="+mn-ea"/>
                <a:cs typeface="+mn-cs"/>
              </a:rPr>
              <a:t> </a:t>
            </a:r>
            <a:r>
              <a:rPr lang="en-US" sz="1200" u="none" strike="noStrike" kern="1200" dirty="0">
                <a:solidFill>
                  <a:schemeClr val="tx1"/>
                </a:solidFill>
                <a:effectLst/>
                <a:latin typeface="+mn-lt"/>
                <a:ea typeface="+mn-ea"/>
                <a:cs typeface="+mn-cs"/>
              </a:rPr>
              <a:t>user</a:t>
            </a:r>
            <a:r>
              <a:rPr lang="en-US" sz="1200" b="0" i="0" u="none" strike="noStrike" kern="1200" dirty="0">
                <a:solidFill>
                  <a:schemeClr val="tx1"/>
                </a:solidFill>
                <a:effectLst/>
                <a:latin typeface="+mn-lt"/>
                <a:ea typeface="+mn-ea"/>
                <a:cs typeface="+mn-cs"/>
              </a:rPr>
              <a:t>s, get help with coding p</a:t>
            </a:r>
            <a:r>
              <a:rPr lang="en-US" sz="1200" u="none" strike="noStrike" kern="1200" dirty="0">
                <a:solidFill>
                  <a:schemeClr val="tx1"/>
                </a:solidFill>
                <a:effectLst/>
                <a:latin typeface="+mn-lt"/>
                <a:ea typeface="+mn-ea"/>
                <a:cs typeface="+mn-cs"/>
              </a:rPr>
              <a:t>r</a:t>
            </a:r>
            <a:r>
              <a:rPr lang="en-US" sz="1200" b="0" i="0" u="none" strike="noStrike" kern="1200" dirty="0">
                <a:solidFill>
                  <a:schemeClr val="tx1"/>
                </a:solidFill>
                <a:effectLst/>
                <a:latin typeface="+mn-lt"/>
                <a:ea typeface="+mn-ea"/>
                <a:cs typeface="+mn-cs"/>
              </a:rPr>
              <a:t>oblems, and lea</a:t>
            </a:r>
            <a:r>
              <a:rPr lang="en-US" sz="1200" u="none" strike="noStrike" kern="1200" dirty="0">
                <a:solidFill>
                  <a:schemeClr val="tx1"/>
                </a:solidFill>
                <a:effectLst/>
                <a:latin typeface="+mn-lt"/>
                <a:ea typeface="+mn-ea"/>
                <a:cs typeface="+mn-cs"/>
              </a:rPr>
              <a:t>r</a:t>
            </a:r>
            <a:r>
              <a:rPr lang="en-US" sz="1200" b="0" i="0" u="none" strike="noStrike" kern="1200" dirty="0">
                <a:solidFill>
                  <a:schemeClr val="tx1"/>
                </a:solidFill>
                <a:effectLst/>
                <a:latin typeface="+mn-lt"/>
                <a:ea typeface="+mn-ea"/>
                <a:cs typeface="+mn-cs"/>
              </a:rPr>
              <a:t>n about new packages, webina</a:t>
            </a:r>
            <a:r>
              <a:rPr lang="en-US" sz="1200" u="none" strike="noStrike" kern="1200" dirty="0">
                <a:solidFill>
                  <a:schemeClr val="tx1"/>
                </a:solidFill>
                <a:effectLst/>
                <a:latin typeface="+mn-lt"/>
                <a:ea typeface="+mn-ea"/>
                <a:cs typeface="+mn-cs"/>
              </a:rPr>
              <a:t>r</a:t>
            </a:r>
            <a:r>
              <a:rPr lang="en-US" sz="1200" b="0" i="0" u="none" strike="noStrike" kern="1200" dirty="0">
                <a:solidFill>
                  <a:schemeClr val="tx1"/>
                </a:solidFill>
                <a:effectLst/>
                <a:latin typeface="+mn-lt"/>
                <a:ea typeface="+mn-ea"/>
                <a:cs typeface="+mn-cs"/>
              </a:rPr>
              <a:t>s, and confe</a:t>
            </a:r>
            <a:r>
              <a:rPr lang="en-US" sz="1200" u="none" strike="noStrike" kern="1200" dirty="0">
                <a:solidFill>
                  <a:schemeClr val="tx1"/>
                </a:solidFill>
                <a:effectLst/>
                <a:latin typeface="+mn-lt"/>
                <a:ea typeface="+mn-ea"/>
                <a:cs typeface="+mn-cs"/>
              </a:rPr>
              <a:t>r</a:t>
            </a:r>
            <a:r>
              <a:rPr lang="en-US" sz="1200" b="0" i="0" u="none" strike="noStrike" kern="1200" dirty="0">
                <a:solidFill>
                  <a:schemeClr val="tx1"/>
                </a:solidFill>
                <a:effectLst/>
                <a:latin typeface="+mn-lt"/>
                <a:ea typeface="+mn-ea"/>
                <a:cs typeface="+mn-cs"/>
              </a:rPr>
              <a:t>ences. We also have semi-</a:t>
            </a:r>
            <a:r>
              <a:rPr lang="en-US" sz="1200" u="none" strike="noStrike" kern="1200" dirty="0">
                <a:solidFill>
                  <a:schemeClr val="tx1"/>
                </a:solidFill>
                <a:effectLst/>
                <a:latin typeface="+mn-lt"/>
                <a:ea typeface="+mn-ea"/>
                <a:cs typeface="+mn-cs"/>
              </a:rPr>
              <a:t>r</a:t>
            </a:r>
            <a:r>
              <a:rPr lang="en-US" sz="1200" b="0" i="0" u="none" strike="noStrike" kern="1200" dirty="0">
                <a:solidFill>
                  <a:schemeClr val="tx1"/>
                </a:solidFill>
                <a:effectLst/>
                <a:latin typeface="+mn-lt"/>
                <a:ea typeface="+mn-ea"/>
                <a:cs typeface="+mn-cs"/>
              </a:rPr>
              <a:t>egula</a:t>
            </a:r>
            <a:r>
              <a:rPr lang="en-US" sz="1200" u="none" strike="noStrike" kern="1200" dirty="0">
                <a:solidFill>
                  <a:schemeClr val="tx1"/>
                </a:solidFill>
                <a:effectLst/>
                <a:latin typeface="+mn-lt"/>
                <a:ea typeface="+mn-ea"/>
                <a:cs typeface="+mn-cs"/>
              </a:rPr>
              <a:t>r</a:t>
            </a:r>
            <a:r>
              <a:rPr lang="en-US" sz="1200" b="0" i="0" u="none" strike="noStrike" kern="1200" dirty="0">
                <a:solidFill>
                  <a:schemeClr val="tx1"/>
                </a:solidFill>
                <a:effectLst/>
                <a:latin typeface="+mn-lt"/>
                <a:ea typeface="+mn-ea"/>
                <a:cs typeface="+mn-cs"/>
              </a:rPr>
              <a:t> meetings and workshops, like this one. </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2773870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trying out a new thing, or rather, a new version of a thing that’s been available in the past in a couple different formats. We’re making regular office hours appointments available to get R help. ** We set up a calendar online where you can book an appointment to get live help with your R code. </a:t>
            </a:r>
          </a:p>
          <a:p>
            <a:r>
              <a:rPr lang="en-US" dirty="0"/>
              <a:t>** We’re offering two kinds of appointments: one-on-one, if you want individual help, or open appointments that will be more of a community conversation about whatever R questions people bring up that day. The open appointments can be particularly valuable to attend if you want to hear other people’s questions about R but maybe don’t have a project of your own that you’re troubleshooting at the moment. </a:t>
            </a:r>
          </a:p>
          <a:p>
            <a:r>
              <a:rPr lang="en-US" dirty="0"/>
              <a:t>** And if you like this idea and you’re an experienced R user yourself, consider joining us to offer appointments! It’s just whatever times work for you, so we can set up a schedule around whatever other work you’ve got going on. Reach out to me via email or slack for details.  </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2842910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this will be a repeat of the workshop we ran last week, to give folks an opportunity to attend if they couldn’t make it to last week’s. I just want to make sure no one accidentally signs up after having already attended this workshop once thinking this will be a follow-up and it’s actually just all the same material again! </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292806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Okay! So this talk is a quick dip into some 102-level R. In other words, if you’ve had a little exposure to R before, such as through an Intro to R workshop, this is hopefully the right level for you now. </a:t>
            </a:r>
          </a:p>
          <a:p>
            <a:r>
              <a:rPr lang="en-US" dirty="0">
                <a:sym typeface="Wingdings" pitchFamily="2" charset="2"/>
              </a:rPr>
              <a:t>If you’re completely brand new to R, first of all: Welcome! You may find it tricky to actively follow along with the code today since I’m going to skim over some of the initial steps, but go ahead and give it a try, or just listen and watch if that feels more like the right speed. </a:t>
            </a:r>
          </a:p>
          <a:p>
            <a:endParaRPr lang="en-US" dirty="0">
              <a:sym typeface="Wingdings" pitchFamily="2" charset="2"/>
            </a:endParaRPr>
          </a:p>
          <a:p>
            <a:r>
              <a:rPr lang="en-US" dirty="0">
                <a:sym typeface="Wingdings" pitchFamily="2" charset="2"/>
              </a:rPr>
              <a:t>Our topic is doing statistics in R, basically my favorite thing. Please feel very free to stop me with questions, either by unmuting or in the chat – I’ve left plenty of extra time in the talk, so there’s space for us to stop and talk about things. </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399555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3952423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built the materials for this talk today with hands on practice in mind, so I encourage you to follow along with the code on your own machine. There are two ways for you to do this. If you already have R and RStudio installed, then you can use the first link to just download the files you’ll need for today’s talk and you’ll be able to run them on your own machine. </a:t>
            </a:r>
          </a:p>
          <a:p>
            <a:r>
              <a:rPr lang="en-US" dirty="0"/>
              <a:t>If you don’t have RStudio installed, or just don’t feel like running stuff locally, you can use the second link to open an instance of RStudio in your browser. It may take a minute to load, so just go ahead and click it then you can ignore that window while it works. </a:t>
            </a:r>
          </a:p>
          <a:p>
            <a:r>
              <a:rPr lang="en-US" dirty="0"/>
              <a:t>I‘ll pause here to give you a chance to get this stuff set up, and I can answer any questions you may have already. If you have trouble getting it to work, please do let us know in the chat and either I or a friendly onlooker may be able to help you. </a:t>
            </a:r>
          </a:p>
          <a:p>
            <a:r>
              <a:rPr lang="en-US" dirty="0"/>
              <a:t>Now I’ll just go over a couple pieces of overview to help us get oriented. </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2275136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may look familiar; it’s from the popular R for Data Science book, available for free online. It’s a graphical representation of the typical data science workflow, starting with importing your data into your analysis environment (in this case, into R), then tidying your data, then a cycle of visualizing, transforming, and modeling, and finally communicating your findings.</a:t>
            </a:r>
          </a:p>
          <a:p>
            <a:r>
              <a:rPr lang="en-US" dirty="0"/>
              <a:t>** Today, we’re going to zoom in on the modeling piece and talk about running stats in R.  </a:t>
            </a:r>
          </a:p>
          <a:p>
            <a:r>
              <a:rPr lang="en-US" dirty="0"/>
              <a:t>Now, also I want to emphasize that, in the interest of time, I’m going to breeze through the importing and tidying steps, so we can focus on modeling. But in a real data science project, those steps are usually neither quick nor easy. So if you feel lost and confused as I whip through the importing and tidying, just know that’s a very healthy reaction, and you’re not alone. For right now, just run the code even if you don’t understand it, and I am super happy to circle back and take questions about those steps at the end. </a:t>
            </a:r>
          </a:p>
        </p:txBody>
      </p:sp>
      <p:sp>
        <p:nvSpPr>
          <p:cNvPr id="4" name="Slide Number Placeholder 3"/>
          <p:cNvSpPr>
            <a:spLocks noGrp="1"/>
          </p:cNvSpPr>
          <p:nvPr>
            <p:ph type="sldNum" sz="quarter" idx="5"/>
          </p:nvPr>
        </p:nvSpPr>
        <p:spPr/>
        <p:txBody>
          <a:bodyPr/>
          <a:lstStyle/>
          <a:p>
            <a:fld id="{1FCC21F6-288D-5A4B-ACA3-285287681776}" type="slidenum">
              <a:rPr lang="en-US" smtClean="0"/>
              <a:t>9</a:t>
            </a:fld>
            <a:endParaRPr lang="en-US"/>
          </a:p>
        </p:txBody>
      </p:sp>
    </p:spTree>
    <p:extLst>
      <p:ext uri="{BB962C8B-B14F-4D97-AF65-F5344CB8AC3E}">
        <p14:creationId xmlns:p14="http://schemas.microsoft.com/office/powerpoint/2010/main" val="906048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10/23/21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10/23/21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10/23/21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10/23/21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10/23/21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10/23/21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10/23/21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10/23/21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10/23/21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10/23/21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10/23/21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10/23/21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10/23/21</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10/23/21</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10/23/21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10/23/21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10/23/21</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research.chop.edu/RUsers/Presentation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cran.r-project.org/web/packages/stargazer/vignettes/stargazer.pdf"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lavaan.ugent.be/"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r4ds.had.co.nz/many-models.html"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hyperlink" Target="https://broom.tidymodels.org/" TargetMode="Externa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hyperlink" Target="https://bookdown.org/yihui/rmarkdown-cookbook/table-other.html"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bit.ly/chopRusers"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bit.ly/chopROfficeHours" TargetMode="External"/><Relationship Id="rId4" Type="http://schemas.openxmlformats.org/officeDocument/2006/relationships/hyperlink" Target="mailto:hartmanr1@chop.edu"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nam10.safelinks.protection.outlook.com/?url=https%3A%2F%2Fredcap.link%2Fnov2021_r_for_clinical_data&amp;data=04%7C01%7CHARTMANR1%40chop.edu%7Ca61b84b4ab6d4a758e6708d998953b6a%7Ca611241607b041a59bb1d146b575c975%7C1%7C0%7C637708588985628554%7CUnknown%7CTWFpbGZsb3d8eyJWIjoiMC4wLjAwMDAiLCJQIjoiV2luMzIiLCJBTiI6Ik1haWwiLCJXVCI6Mn0%3D%7C1000&amp;sdata=35ac8zaO4cjCkNSxgRVY4Fz8GGLFF8fxlnjE%2BU0mxiM%3D&amp;reserved=0"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rcus/intro_to_stats_in_r/raw/main/chopr_files.zip"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binder.pangeo.io/v2/gh/arcus/intro_to_stats_in_r/main?urlpath=rstudio"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hyperlink" Target="https://r4ds.had.co.nz/introduction.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000" dirty="0"/>
              <a:t>CHOP R 102:</a:t>
            </a:r>
            <a:endParaRPr lang="en-US" sz="4000" b="1" dirty="0"/>
          </a:p>
        </p:txBody>
      </p:sp>
      <p:sp>
        <p:nvSpPr>
          <p:cNvPr id="3" name="Subtitle 2"/>
          <p:cNvSpPr>
            <a:spLocks noGrp="1"/>
          </p:cNvSpPr>
          <p:nvPr>
            <p:ph type="subTitle" idx="1"/>
          </p:nvPr>
        </p:nvSpPr>
        <p:spPr>
          <a:xfrm>
            <a:off x="8610599" y="4804013"/>
            <a:ext cx="3467669" cy="1673756"/>
          </a:xfrm>
        </p:spPr>
        <p:txBody>
          <a:bodyPr>
            <a:normAutofit fontScale="77500" lnSpcReduction="20000"/>
          </a:bodyPr>
          <a:lstStyle/>
          <a:p>
            <a:r>
              <a:rPr lang="en-US" sz="6000" b="1" dirty="0"/>
              <a:t>Intro to Statistics in R</a:t>
            </a:r>
          </a:p>
        </p:txBody>
      </p:sp>
      <p:pic>
        <p:nvPicPr>
          <p:cNvPr id="4" name="Picture 3">
            <a:extLst>
              <a:ext uri="{FF2B5EF4-FFF2-40B4-BE49-F238E27FC236}">
                <a16:creationId xmlns:a16="http://schemas.microsoft.com/office/drawing/2014/main" id="{55028A35-A97B-AD49-B734-41CB83832F86}"/>
              </a:ext>
            </a:extLst>
          </p:cNvPr>
          <p:cNvPicPr>
            <a:picLocks noChangeAspect="1"/>
          </p:cNvPicPr>
          <p:nvPr/>
        </p:nvPicPr>
        <p:blipFill>
          <a:blip r:embed="rId3"/>
          <a:stretch>
            <a:fillRect/>
          </a:stretch>
        </p:blipFill>
        <p:spPr>
          <a:xfrm>
            <a:off x="365760" y="4804013"/>
            <a:ext cx="1609344" cy="1858364"/>
          </a:xfrm>
          <a:prstGeom prst="rect">
            <a:avLst/>
          </a:prstGeom>
        </p:spPr>
      </p:pic>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0">
            <a:extLst>
              <a:ext uri="{FF2B5EF4-FFF2-40B4-BE49-F238E27FC236}">
                <a16:creationId xmlns:a16="http://schemas.microsoft.com/office/drawing/2014/main" id="{3836DDFE-46CA-A949-914E-CEE3C641356C}"/>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Anatomy of an R Markdown Document</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1FFF8D3B-1F72-5B4D-AB39-4D8A3A824895}"/>
              </a:ext>
            </a:extLst>
          </p:cNvPr>
          <p:cNvGrpSpPr/>
          <p:nvPr/>
        </p:nvGrpSpPr>
        <p:grpSpPr>
          <a:xfrm>
            <a:off x="1831585" y="1574731"/>
            <a:ext cx="2799202" cy="1376686"/>
            <a:chOff x="1831585" y="1574731"/>
            <a:chExt cx="2799202" cy="1376686"/>
          </a:xfrm>
        </p:grpSpPr>
        <p:sp>
          <p:nvSpPr>
            <p:cNvPr id="10" name="TextBox 9">
              <a:extLst>
                <a:ext uri="{FF2B5EF4-FFF2-40B4-BE49-F238E27FC236}">
                  <a16:creationId xmlns:a16="http://schemas.microsoft.com/office/drawing/2014/main" id="{5FC81D85-E2DC-5C4A-A4E4-BCC7012B23F2}"/>
                </a:ext>
              </a:extLst>
            </p:cNvPr>
            <p:cNvSpPr txBox="1"/>
            <p:nvPr/>
          </p:nvSpPr>
          <p:spPr>
            <a:xfrm>
              <a:off x="2063980" y="1874199"/>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sp>
          <p:nvSpPr>
            <p:cNvPr id="11" name="Right Brace 10">
              <a:extLst>
                <a:ext uri="{FF2B5EF4-FFF2-40B4-BE49-F238E27FC236}">
                  <a16:creationId xmlns:a16="http://schemas.microsoft.com/office/drawing/2014/main" id="{F2164B6D-8D90-A44A-8355-7DACAB3D0EBD}"/>
                </a:ext>
              </a:extLst>
            </p:cNvPr>
            <p:cNvSpPr/>
            <p:nvPr/>
          </p:nvSpPr>
          <p:spPr>
            <a:xfrm flipH="1">
              <a:off x="4445085" y="1866814"/>
              <a:ext cx="185702" cy="68929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7C1F2ABC-869B-AE4C-9A63-BF5B81BB6635}"/>
                </a:ext>
              </a:extLst>
            </p:cNvPr>
            <p:cNvGrpSpPr/>
            <p:nvPr/>
          </p:nvGrpSpPr>
          <p:grpSpPr>
            <a:xfrm>
              <a:off x="1831585" y="1574731"/>
              <a:ext cx="1955868" cy="1077218"/>
              <a:chOff x="5011308" y="441228"/>
              <a:chExt cx="2365216" cy="2011084"/>
            </a:xfrm>
          </p:grpSpPr>
          <p:sp>
            <p:nvSpPr>
              <p:cNvPr id="13" name="Rounded Rectangular Callout 12">
                <a:extLst>
                  <a:ext uri="{FF2B5EF4-FFF2-40B4-BE49-F238E27FC236}">
                    <a16:creationId xmlns:a16="http://schemas.microsoft.com/office/drawing/2014/main" id="{9DC607BE-04AB-DF4D-A2AE-A606CC267DB6}"/>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8E62CC5-44C1-5F48-8D89-606A2D43937D}"/>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grpSp>
      <p:grpSp>
        <p:nvGrpSpPr>
          <p:cNvPr id="9" name="Group 8">
            <a:extLst>
              <a:ext uri="{FF2B5EF4-FFF2-40B4-BE49-F238E27FC236}">
                <a16:creationId xmlns:a16="http://schemas.microsoft.com/office/drawing/2014/main" id="{04569BE5-5149-DA46-B56B-F0FF53B7E55C}"/>
              </a:ext>
            </a:extLst>
          </p:cNvPr>
          <p:cNvGrpSpPr/>
          <p:nvPr/>
        </p:nvGrpSpPr>
        <p:grpSpPr>
          <a:xfrm>
            <a:off x="1831585" y="2905227"/>
            <a:ext cx="2806994" cy="1686651"/>
            <a:chOff x="1831585" y="2905227"/>
            <a:chExt cx="2806994" cy="1686651"/>
          </a:xfrm>
        </p:grpSpPr>
        <p:sp>
          <p:nvSpPr>
            <p:cNvPr id="23" name="Rounded Rectangular Callout 22">
              <a:extLst>
                <a:ext uri="{FF2B5EF4-FFF2-40B4-BE49-F238E27FC236}">
                  <a16:creationId xmlns:a16="http://schemas.microsoft.com/office/drawing/2014/main" id="{C57553F0-26F7-F74A-A27D-C1975C9C80B1}"/>
                </a:ext>
              </a:extLst>
            </p:cNvPr>
            <p:cNvSpPr/>
            <p:nvPr/>
          </p:nvSpPr>
          <p:spPr>
            <a:xfrm>
              <a:off x="1831585" y="3065590"/>
              <a:ext cx="1955868" cy="107721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9A11D78-1618-794B-86FA-A08852E74C0B}"/>
                </a:ext>
              </a:extLst>
            </p:cNvPr>
            <p:cNvSpPr txBox="1"/>
            <p:nvPr/>
          </p:nvSpPr>
          <p:spPr>
            <a:xfrm>
              <a:off x="1831585" y="3127145"/>
              <a:ext cx="1955868" cy="954107"/>
            </a:xfrm>
            <a:prstGeom prst="rect">
              <a:avLst/>
            </a:prstGeom>
            <a:noFill/>
          </p:spPr>
          <p:txBody>
            <a:bodyPr wrap="square" rtlCol="0" anchor="ctr">
              <a:spAutoFit/>
            </a:bodyPr>
            <a:lstStyle/>
            <a:p>
              <a:pPr algn="ctr"/>
              <a:r>
                <a:rPr lang="en-US" sz="2800" dirty="0">
                  <a:solidFill>
                    <a:schemeClr val="bg1"/>
                  </a:solidFill>
                </a:rPr>
                <a:t>Text </a:t>
              </a:r>
              <a:br>
                <a:rPr lang="en-US" sz="2800" dirty="0">
                  <a:solidFill>
                    <a:schemeClr val="bg1"/>
                  </a:solidFill>
                </a:rPr>
              </a:br>
              <a:r>
                <a:rPr lang="en-US" sz="2800" dirty="0">
                  <a:solidFill>
                    <a:schemeClr val="bg1"/>
                  </a:solidFill>
                </a:rPr>
                <a:t>(with marks)</a:t>
              </a:r>
            </a:p>
          </p:txBody>
        </p:sp>
        <p:sp>
          <p:nvSpPr>
            <p:cNvPr id="25" name="Right Brace 24">
              <a:extLst>
                <a:ext uri="{FF2B5EF4-FFF2-40B4-BE49-F238E27FC236}">
                  <a16:creationId xmlns:a16="http://schemas.microsoft.com/office/drawing/2014/main" id="{378040DE-39BC-3C41-9BBB-74240462675E}"/>
                </a:ext>
              </a:extLst>
            </p:cNvPr>
            <p:cNvSpPr/>
            <p:nvPr/>
          </p:nvSpPr>
          <p:spPr>
            <a:xfrm flipH="1">
              <a:off x="4452876" y="2905227"/>
              <a:ext cx="185703" cy="1686651"/>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16CB7D87-19EE-8147-BA51-9097073C8C57}"/>
              </a:ext>
            </a:extLst>
          </p:cNvPr>
          <p:cNvGrpSpPr/>
          <p:nvPr/>
        </p:nvGrpSpPr>
        <p:grpSpPr>
          <a:xfrm>
            <a:off x="1852003" y="4890053"/>
            <a:ext cx="2786576" cy="1285219"/>
            <a:chOff x="1852003" y="4890053"/>
            <a:chExt cx="2786576" cy="1285219"/>
          </a:xfrm>
        </p:grpSpPr>
        <p:sp>
          <p:nvSpPr>
            <p:cNvPr id="26" name="Right Brace 25">
              <a:extLst>
                <a:ext uri="{FF2B5EF4-FFF2-40B4-BE49-F238E27FC236}">
                  <a16:creationId xmlns:a16="http://schemas.microsoft.com/office/drawing/2014/main" id="{95EA4009-48DE-E14C-B0FD-0D4137A9FB7E}"/>
                </a:ext>
              </a:extLst>
            </p:cNvPr>
            <p:cNvSpPr/>
            <p:nvPr/>
          </p:nvSpPr>
          <p:spPr>
            <a:xfrm flipH="1">
              <a:off x="4452876" y="4890053"/>
              <a:ext cx="185703" cy="128521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CD4C646E-48A4-AD48-8ED9-6298ADD1CA94}"/>
                </a:ext>
              </a:extLst>
            </p:cNvPr>
            <p:cNvGrpSpPr/>
            <p:nvPr/>
          </p:nvGrpSpPr>
          <p:grpSpPr>
            <a:xfrm>
              <a:off x="1852003" y="4890053"/>
              <a:ext cx="1955868" cy="1077218"/>
              <a:chOff x="5011308" y="441228"/>
              <a:chExt cx="2365216" cy="2011084"/>
            </a:xfrm>
          </p:grpSpPr>
          <p:sp>
            <p:nvSpPr>
              <p:cNvPr id="28" name="Rounded Rectangular Callout 27">
                <a:extLst>
                  <a:ext uri="{FF2B5EF4-FFF2-40B4-BE49-F238E27FC236}">
                    <a16:creationId xmlns:a16="http://schemas.microsoft.com/office/drawing/2014/main" id="{F48091B5-18B3-2341-954B-4A908209EF5B}"/>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0302D6B-6120-9F48-8E6E-8F695D894BB8}"/>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grpSp>
      <p:pic>
        <p:nvPicPr>
          <p:cNvPr id="21" name="Picture 20">
            <a:extLst>
              <a:ext uri="{FF2B5EF4-FFF2-40B4-BE49-F238E27FC236}">
                <a16:creationId xmlns:a16="http://schemas.microsoft.com/office/drawing/2014/main" id="{3D8CB7AB-09AA-4F4E-9A35-6FAB1A1A46D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735814" y="1821247"/>
            <a:ext cx="5528841" cy="4277917"/>
          </a:xfrm>
          <a:prstGeom prst="rect">
            <a:avLst/>
          </a:prstGeom>
        </p:spPr>
      </p:pic>
    </p:spTree>
    <p:extLst>
      <p:ext uri="{BB962C8B-B14F-4D97-AF65-F5344CB8AC3E}">
        <p14:creationId xmlns:p14="http://schemas.microsoft.com/office/powerpoint/2010/main" val="1247793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64B8B-30A1-6342-AD8F-8BEE81833E74}"/>
              </a:ext>
            </a:extLst>
          </p:cNvPr>
          <p:cNvSpPr>
            <a:spLocks noGrp="1"/>
          </p:cNvSpPr>
          <p:nvPr>
            <p:ph type="title"/>
          </p:nvPr>
        </p:nvSpPr>
        <p:spPr/>
        <p:txBody>
          <a:bodyPr/>
          <a:lstStyle/>
          <a:p>
            <a:r>
              <a:rPr lang="en-US" dirty="0"/>
              <a:t>The data</a:t>
            </a:r>
          </a:p>
        </p:txBody>
      </p:sp>
      <p:sp>
        <p:nvSpPr>
          <p:cNvPr id="8" name="TextBox 7">
            <a:extLst>
              <a:ext uri="{FF2B5EF4-FFF2-40B4-BE49-F238E27FC236}">
                <a16:creationId xmlns:a16="http://schemas.microsoft.com/office/drawing/2014/main" id="{07113D56-0110-6245-9775-2D66B9C81A68}"/>
              </a:ext>
            </a:extLst>
          </p:cNvPr>
          <p:cNvSpPr txBox="1"/>
          <p:nvPr/>
        </p:nvSpPr>
        <p:spPr>
          <a:xfrm>
            <a:off x="11996928" y="6120384"/>
            <a:ext cx="184731" cy="369332"/>
          </a:xfrm>
          <a:prstGeom prst="rect">
            <a:avLst/>
          </a:prstGeom>
          <a:noFill/>
        </p:spPr>
        <p:txBody>
          <a:bodyPr wrap="none" rtlCol="0">
            <a:spAutoFit/>
          </a:bodyPr>
          <a:lstStyle/>
          <a:p>
            <a:endParaRPr lang="en-US" dirty="0"/>
          </a:p>
        </p:txBody>
      </p:sp>
      <p:grpSp>
        <p:nvGrpSpPr>
          <p:cNvPr id="9" name="Group 8">
            <a:extLst>
              <a:ext uri="{FF2B5EF4-FFF2-40B4-BE49-F238E27FC236}">
                <a16:creationId xmlns:a16="http://schemas.microsoft.com/office/drawing/2014/main" id="{C5CCEBF7-3B1F-C44C-B6DE-FC21A64C5ACD}"/>
              </a:ext>
            </a:extLst>
          </p:cNvPr>
          <p:cNvGrpSpPr/>
          <p:nvPr/>
        </p:nvGrpSpPr>
        <p:grpSpPr>
          <a:xfrm>
            <a:off x="1167631" y="4340979"/>
            <a:ext cx="9856738" cy="1779405"/>
            <a:chOff x="2080824" y="3409614"/>
            <a:chExt cx="8090003" cy="939231"/>
          </a:xfrm>
        </p:grpSpPr>
        <p:sp>
          <p:nvSpPr>
            <p:cNvPr id="10" name="Rectangle 9">
              <a:extLst>
                <a:ext uri="{FF2B5EF4-FFF2-40B4-BE49-F238E27FC236}">
                  <a16:creationId xmlns:a16="http://schemas.microsoft.com/office/drawing/2014/main" id="{B39B7476-3BEF-0247-AFC6-78AE3252F8EC}"/>
                </a:ext>
              </a:extLst>
            </p:cNvPr>
            <p:cNvSpPr/>
            <p:nvPr/>
          </p:nvSpPr>
          <p:spPr>
            <a:xfrm>
              <a:off x="2080825" y="3409614"/>
              <a:ext cx="8090002" cy="9392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F181743-8B67-9E41-962E-D1046BD4F22F}"/>
                </a:ext>
              </a:extLst>
            </p:cNvPr>
            <p:cNvSpPr txBox="1"/>
            <p:nvPr/>
          </p:nvSpPr>
          <p:spPr>
            <a:xfrm>
              <a:off x="2080824" y="3530653"/>
              <a:ext cx="8090002" cy="503610"/>
            </a:xfrm>
            <a:prstGeom prst="rect">
              <a:avLst/>
            </a:prstGeom>
            <a:noFill/>
          </p:spPr>
          <p:txBody>
            <a:bodyPr wrap="square" rtlCol="0">
              <a:spAutoFit/>
            </a:bodyPr>
            <a:lstStyle/>
            <a:p>
              <a:r>
                <a:rPr lang="en-US" sz="2800" dirty="0">
                  <a:solidFill>
                    <a:srgbClr val="0070C0"/>
                  </a:solidFill>
                  <a:latin typeface="Consolas" panose="020B0609020204030204" pitchFamily="49" charset="0"/>
                  <a:ea typeface="Monaco" charset="0"/>
                  <a:cs typeface="Consolas" panose="020B0609020204030204" pitchFamily="49" charset="0"/>
                </a:rPr>
                <a:t>library</a:t>
              </a:r>
              <a:r>
                <a:rPr lang="en-US" sz="2800" dirty="0">
                  <a:latin typeface="Consolas" panose="020B0609020204030204" pitchFamily="49" charset="0"/>
                  <a:ea typeface="Monaco" charset="0"/>
                  <a:cs typeface="Consolas" panose="020B0609020204030204" pitchFamily="49" charset="0"/>
                </a:rPr>
                <a:t>(</a:t>
              </a:r>
              <a:r>
                <a:rPr lang="en-US" sz="2800" dirty="0">
                  <a:solidFill>
                    <a:schemeClr val="accent5"/>
                  </a:solidFill>
                  <a:latin typeface="Consolas" panose="020B0609020204030204" pitchFamily="49" charset="0"/>
                  <a:ea typeface="Monaco" charset="0"/>
                  <a:cs typeface="Consolas" panose="020B0609020204030204" pitchFamily="49" charset="0"/>
                </a:rPr>
                <a:t>"</a:t>
              </a:r>
              <a:r>
                <a:rPr lang="en-US" sz="2800" dirty="0" err="1">
                  <a:solidFill>
                    <a:schemeClr val="accent5"/>
                  </a:solidFill>
                  <a:latin typeface="Consolas" panose="020B0609020204030204" pitchFamily="49" charset="0"/>
                  <a:ea typeface="Monaco" charset="0"/>
                  <a:cs typeface="Consolas" panose="020B0609020204030204" pitchFamily="49" charset="0"/>
                </a:rPr>
                <a:t>tidyverse</a:t>
              </a:r>
              <a:r>
                <a:rPr lang="en-US" sz="2800" dirty="0">
                  <a:solidFill>
                    <a:schemeClr val="accent5"/>
                  </a:solidFill>
                  <a:latin typeface="Consolas" panose="020B0609020204030204" pitchFamily="49" charset="0"/>
                  <a:ea typeface="Monaco" charset="0"/>
                  <a:cs typeface="Consolas" panose="020B0609020204030204" pitchFamily="49" charset="0"/>
                </a:rPr>
                <a:t>"</a:t>
              </a:r>
              <a:r>
                <a:rPr lang="en-US" sz="2800" dirty="0">
                  <a:latin typeface="Consolas" panose="020B0609020204030204" pitchFamily="49" charset="0"/>
                  <a:ea typeface="Monaco" charset="0"/>
                  <a:cs typeface="Consolas" panose="020B0609020204030204" pitchFamily="49" charset="0"/>
                </a:rPr>
                <a:t>)</a:t>
              </a:r>
            </a:p>
            <a:p>
              <a:r>
                <a:rPr lang="en-US" sz="2800" dirty="0" err="1">
                  <a:latin typeface="Consolas" panose="020B0609020204030204" pitchFamily="49" charset="0"/>
                  <a:ea typeface="Monaco" charset="0"/>
                  <a:cs typeface="Consolas" panose="020B0609020204030204" pitchFamily="49" charset="0"/>
                </a:rPr>
                <a:t>covid_testing</a:t>
              </a:r>
              <a:r>
                <a:rPr lang="en-US" sz="2800" dirty="0">
                  <a:latin typeface="Consolas" panose="020B0609020204030204" pitchFamily="49" charset="0"/>
                  <a:ea typeface="Monaco" charset="0"/>
                  <a:cs typeface="Consolas" panose="020B0609020204030204" pitchFamily="49" charset="0"/>
                </a:rPr>
                <a:t> &lt;- </a:t>
              </a:r>
              <a:r>
                <a:rPr lang="en-US" sz="2800" dirty="0" err="1">
                  <a:latin typeface="Consolas" panose="020B0609020204030204" pitchFamily="49" charset="0"/>
                  <a:ea typeface="Monaco" charset="0"/>
                  <a:cs typeface="Consolas" panose="020B0609020204030204" pitchFamily="49" charset="0"/>
                </a:rPr>
                <a:t>read_csv</a:t>
              </a:r>
              <a:r>
                <a:rPr lang="en-US" sz="2800" dirty="0">
                  <a:latin typeface="Consolas" panose="020B0609020204030204" pitchFamily="49" charset="0"/>
                  <a:ea typeface="Monaco" charset="0"/>
                  <a:cs typeface="Consolas" panose="020B0609020204030204" pitchFamily="49" charset="0"/>
                </a:rPr>
                <a:t>(</a:t>
              </a:r>
              <a:r>
                <a:rPr lang="en-US" sz="2800" dirty="0">
                  <a:solidFill>
                    <a:schemeClr val="accent5"/>
                  </a:solidFill>
                  <a:latin typeface="Consolas" panose="020B0609020204030204" pitchFamily="49" charset="0"/>
                  <a:ea typeface="Monaco" charset="0"/>
                  <a:cs typeface="Consolas" panose="020B0609020204030204" pitchFamily="49" charset="0"/>
                </a:rPr>
                <a:t>"</a:t>
              </a:r>
              <a:r>
                <a:rPr lang="en-US" sz="2800" dirty="0" err="1">
                  <a:solidFill>
                    <a:schemeClr val="accent5"/>
                  </a:solidFill>
                  <a:latin typeface="Consolas" panose="020B0609020204030204" pitchFamily="49" charset="0"/>
                  <a:ea typeface="Monaco" charset="0"/>
                  <a:cs typeface="Consolas" panose="020B0609020204030204" pitchFamily="49" charset="0"/>
                </a:rPr>
                <a:t>covid_testing.csv</a:t>
              </a:r>
              <a:r>
                <a:rPr lang="en-US" sz="2800" dirty="0">
                  <a:solidFill>
                    <a:schemeClr val="accent5"/>
                  </a:solidFill>
                  <a:latin typeface="Consolas" panose="020B0609020204030204" pitchFamily="49" charset="0"/>
                  <a:ea typeface="Monaco" charset="0"/>
                  <a:cs typeface="Consolas" panose="020B0609020204030204" pitchFamily="49" charset="0"/>
                </a:rPr>
                <a:t>"</a:t>
              </a:r>
              <a:r>
                <a:rPr lang="en-US" sz="2800" dirty="0">
                  <a:latin typeface="Consolas" panose="020B0609020204030204" pitchFamily="49" charset="0"/>
                  <a:ea typeface="Monaco" charset="0"/>
                  <a:cs typeface="Consolas" panose="020B0609020204030204" pitchFamily="49" charset="0"/>
                </a:rPr>
                <a:t>)</a:t>
              </a:r>
            </a:p>
          </p:txBody>
        </p:sp>
      </p:grpSp>
      <p:pic>
        <p:nvPicPr>
          <p:cNvPr id="14" name="Picture 13" descr="Graphical user interface&#10;&#10;Description automatically generated with medium confidence">
            <a:extLst>
              <a:ext uri="{FF2B5EF4-FFF2-40B4-BE49-F238E27FC236}">
                <a16:creationId xmlns:a16="http://schemas.microsoft.com/office/drawing/2014/main" id="{BD38CB7C-AAF7-3F49-B030-EC5B39ECD214}"/>
              </a:ext>
            </a:extLst>
          </p:cNvPr>
          <p:cNvPicPr>
            <a:picLocks noChangeAspect="1"/>
          </p:cNvPicPr>
          <p:nvPr/>
        </p:nvPicPr>
        <p:blipFill>
          <a:blip r:embed="rId3"/>
          <a:stretch>
            <a:fillRect/>
          </a:stretch>
        </p:blipFill>
        <p:spPr>
          <a:xfrm>
            <a:off x="273049" y="1535190"/>
            <a:ext cx="11645900" cy="2374900"/>
          </a:xfrm>
          <a:prstGeom prst="rect">
            <a:avLst/>
          </a:prstGeom>
        </p:spPr>
      </p:pic>
      <p:sp>
        <p:nvSpPr>
          <p:cNvPr id="15" name="TextBox 14">
            <a:extLst>
              <a:ext uri="{FF2B5EF4-FFF2-40B4-BE49-F238E27FC236}">
                <a16:creationId xmlns:a16="http://schemas.microsoft.com/office/drawing/2014/main" id="{BB91BA3D-1AA5-9943-BBE8-860463480EDD}"/>
              </a:ext>
            </a:extLst>
          </p:cNvPr>
          <p:cNvSpPr txBox="1"/>
          <p:nvPr/>
        </p:nvSpPr>
        <p:spPr>
          <a:xfrm>
            <a:off x="1201928" y="5490931"/>
            <a:ext cx="9856737" cy="523220"/>
          </a:xfrm>
          <a:prstGeom prst="rect">
            <a:avLst/>
          </a:prstGeom>
          <a:noFill/>
        </p:spPr>
        <p:txBody>
          <a:bodyPr wrap="square" rtlCol="0">
            <a:spAutoFit/>
          </a:bodyPr>
          <a:lstStyle/>
          <a:p>
            <a:r>
              <a:rPr lang="en-US" sz="2800" dirty="0">
                <a:latin typeface="Consolas" panose="020B0609020204030204" pitchFamily="49" charset="0"/>
                <a:ea typeface="Monaco" charset="0"/>
                <a:cs typeface="Consolas" panose="020B0609020204030204" pitchFamily="49" charset="0"/>
              </a:rPr>
              <a:t>head(</a:t>
            </a:r>
            <a:r>
              <a:rPr lang="en-US" sz="2800" dirty="0" err="1">
                <a:latin typeface="Consolas" panose="020B0609020204030204" pitchFamily="49" charset="0"/>
                <a:ea typeface="Monaco" charset="0"/>
                <a:cs typeface="Consolas" panose="020B0609020204030204" pitchFamily="49" charset="0"/>
              </a:rPr>
              <a:t>covid_testing</a:t>
            </a:r>
            <a:r>
              <a:rPr lang="en-US" sz="2800" dirty="0">
                <a:latin typeface="Consolas" panose="020B0609020204030204" pitchFamily="49" charset="0"/>
                <a:ea typeface="Monaco" charset="0"/>
                <a:cs typeface="Consolas" panose="020B0609020204030204" pitchFamily="49" charset="0"/>
              </a:rPr>
              <a:t>)</a:t>
            </a:r>
          </a:p>
        </p:txBody>
      </p:sp>
    </p:spTree>
    <p:extLst>
      <p:ext uri="{BB962C8B-B14F-4D97-AF65-F5344CB8AC3E}">
        <p14:creationId xmlns:p14="http://schemas.microsoft.com/office/powerpoint/2010/main" val="3589199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Running the models</a:t>
            </a:r>
          </a:p>
        </p:txBody>
      </p:sp>
    </p:spTree>
    <p:extLst>
      <p:ext uri="{BB962C8B-B14F-4D97-AF65-F5344CB8AC3E}">
        <p14:creationId xmlns:p14="http://schemas.microsoft.com/office/powerpoint/2010/main" val="2898463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1ED62-D5D2-934F-A43E-8CCFA054BDB3}"/>
              </a:ext>
            </a:extLst>
          </p:cNvPr>
          <p:cNvSpPr>
            <a:spLocks noGrp="1"/>
          </p:cNvSpPr>
          <p:nvPr>
            <p:ph type="title"/>
          </p:nvPr>
        </p:nvSpPr>
        <p:spPr/>
        <p:txBody>
          <a:bodyPr/>
          <a:lstStyle/>
          <a:p>
            <a:r>
              <a:rPr lang="en-US" dirty="0"/>
              <a:t>The models</a:t>
            </a:r>
          </a:p>
        </p:txBody>
      </p:sp>
      <p:sp>
        <p:nvSpPr>
          <p:cNvPr id="3" name="Content Placeholder 2">
            <a:extLst>
              <a:ext uri="{FF2B5EF4-FFF2-40B4-BE49-F238E27FC236}">
                <a16:creationId xmlns:a16="http://schemas.microsoft.com/office/drawing/2014/main" id="{F7F0FA7D-A07F-EF4C-B404-0475B5A7EAF6}"/>
              </a:ext>
            </a:extLst>
          </p:cNvPr>
          <p:cNvSpPr>
            <a:spLocks noGrp="1"/>
          </p:cNvSpPr>
          <p:nvPr>
            <p:ph idx="1"/>
          </p:nvPr>
        </p:nvSpPr>
        <p:spPr/>
        <p:txBody>
          <a:bodyPr>
            <a:normAutofit fontScale="92500"/>
          </a:bodyPr>
          <a:lstStyle/>
          <a:p>
            <a:pPr marL="0" indent="0">
              <a:buNone/>
            </a:pPr>
            <a:r>
              <a:rPr lang="en-US" sz="4000" dirty="0"/>
              <a:t>Hypothesis 1: </a:t>
            </a:r>
          </a:p>
          <a:p>
            <a:pPr marL="0" indent="0">
              <a:buNone/>
            </a:pPr>
            <a:r>
              <a:rPr lang="en-US" sz="4000" dirty="0"/>
              <a:t>Turn around time is shorter for drive-thru tests vs. non drive-thru tests. </a:t>
            </a:r>
          </a:p>
          <a:p>
            <a:pPr marL="0" indent="0">
              <a:buNone/>
            </a:pPr>
            <a:endParaRPr lang="en-US" sz="4000" dirty="0"/>
          </a:p>
          <a:p>
            <a:pPr marL="0" indent="0">
              <a:buNone/>
            </a:pPr>
            <a:r>
              <a:rPr lang="en-US" sz="4000" dirty="0"/>
              <a:t>Hypothesis 2: </a:t>
            </a:r>
          </a:p>
          <a:p>
            <a:pPr marL="0" indent="0">
              <a:buNone/>
            </a:pPr>
            <a:r>
              <a:rPr lang="en-US" sz="4000" dirty="0"/>
              <a:t>The probability of a positive test result increases with age, within the pediatric population. </a:t>
            </a:r>
          </a:p>
        </p:txBody>
      </p:sp>
    </p:spTree>
    <p:extLst>
      <p:ext uri="{BB962C8B-B14F-4D97-AF65-F5344CB8AC3E}">
        <p14:creationId xmlns:p14="http://schemas.microsoft.com/office/powerpoint/2010/main" val="326941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1ED62-D5D2-934F-A43E-8CCFA054BDB3}"/>
              </a:ext>
            </a:extLst>
          </p:cNvPr>
          <p:cNvSpPr>
            <a:spLocks noGrp="1"/>
          </p:cNvSpPr>
          <p:nvPr>
            <p:ph type="title"/>
          </p:nvPr>
        </p:nvSpPr>
        <p:spPr/>
        <p:txBody>
          <a:bodyPr/>
          <a:lstStyle/>
          <a:p>
            <a:r>
              <a:rPr lang="en-US" dirty="0"/>
              <a:t>The models</a:t>
            </a:r>
          </a:p>
        </p:txBody>
      </p:sp>
      <p:sp>
        <p:nvSpPr>
          <p:cNvPr id="3" name="Content Placeholder 2">
            <a:extLst>
              <a:ext uri="{FF2B5EF4-FFF2-40B4-BE49-F238E27FC236}">
                <a16:creationId xmlns:a16="http://schemas.microsoft.com/office/drawing/2014/main" id="{F7F0FA7D-A07F-EF4C-B404-0475B5A7EAF6}"/>
              </a:ext>
            </a:extLst>
          </p:cNvPr>
          <p:cNvSpPr>
            <a:spLocks noGrp="1"/>
          </p:cNvSpPr>
          <p:nvPr>
            <p:ph idx="1"/>
          </p:nvPr>
        </p:nvSpPr>
        <p:spPr>
          <a:xfrm>
            <a:off x="1024128" y="1656272"/>
            <a:ext cx="9720073" cy="2293428"/>
          </a:xfrm>
        </p:spPr>
        <p:txBody>
          <a:bodyPr>
            <a:normAutofit/>
          </a:bodyPr>
          <a:lstStyle/>
          <a:p>
            <a:pPr marL="0" indent="0">
              <a:buNone/>
            </a:pPr>
            <a:r>
              <a:rPr lang="en-US" sz="4000" dirty="0"/>
              <a:t>Hypothesis 1: </a:t>
            </a:r>
          </a:p>
          <a:p>
            <a:pPr marL="0" indent="0">
              <a:buNone/>
            </a:pPr>
            <a:r>
              <a:rPr lang="en-US" sz="4000" dirty="0"/>
              <a:t>Turn around time is shorter for drive-thru tests vs. non drive-thru tests. </a:t>
            </a:r>
          </a:p>
        </p:txBody>
      </p:sp>
      <p:sp>
        <p:nvSpPr>
          <p:cNvPr id="4" name="Content Placeholder 2">
            <a:extLst>
              <a:ext uri="{FF2B5EF4-FFF2-40B4-BE49-F238E27FC236}">
                <a16:creationId xmlns:a16="http://schemas.microsoft.com/office/drawing/2014/main" id="{8F9B906A-02A4-4A41-94E9-C574718C9143}"/>
              </a:ext>
            </a:extLst>
          </p:cNvPr>
          <p:cNvSpPr txBox="1">
            <a:spLocks/>
          </p:cNvSpPr>
          <p:nvPr/>
        </p:nvSpPr>
        <p:spPr>
          <a:xfrm>
            <a:off x="1024128" y="3949700"/>
            <a:ext cx="9720073" cy="25120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4000" dirty="0"/>
              <a:t>Hypothesis 2: </a:t>
            </a:r>
          </a:p>
          <a:p>
            <a:pPr marL="0" indent="0">
              <a:buFont typeface="Tw Cen MT" panose="020B0602020104020603" pitchFamily="34" charset="0"/>
              <a:buNone/>
            </a:pPr>
            <a:r>
              <a:rPr lang="en-US" sz="4000" dirty="0"/>
              <a:t>The probability of a positive test result increases with age, within the pediatric population. </a:t>
            </a:r>
          </a:p>
        </p:txBody>
      </p:sp>
    </p:spTree>
    <p:extLst>
      <p:ext uri="{BB962C8B-B14F-4D97-AF65-F5344CB8AC3E}">
        <p14:creationId xmlns:p14="http://schemas.microsoft.com/office/powerpoint/2010/main" val="422231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E7A2F-F0F2-374B-858B-9FB868535D2F}"/>
              </a:ext>
            </a:extLst>
          </p:cNvPr>
          <p:cNvSpPr>
            <a:spLocks noGrp="1"/>
          </p:cNvSpPr>
          <p:nvPr>
            <p:ph type="title"/>
          </p:nvPr>
        </p:nvSpPr>
        <p:spPr/>
        <p:txBody>
          <a:bodyPr/>
          <a:lstStyle/>
          <a:p>
            <a:r>
              <a:rPr lang="en-US" dirty="0"/>
              <a:t>Statistical models in R</a:t>
            </a:r>
          </a:p>
        </p:txBody>
      </p:sp>
      <p:grpSp>
        <p:nvGrpSpPr>
          <p:cNvPr id="6" name="Group 5">
            <a:extLst>
              <a:ext uri="{FF2B5EF4-FFF2-40B4-BE49-F238E27FC236}">
                <a16:creationId xmlns:a16="http://schemas.microsoft.com/office/drawing/2014/main" id="{DBE7D6F5-63A6-2041-9AF5-2BF6EA1FFEEF}"/>
              </a:ext>
            </a:extLst>
          </p:cNvPr>
          <p:cNvGrpSpPr/>
          <p:nvPr/>
        </p:nvGrpSpPr>
        <p:grpSpPr>
          <a:xfrm>
            <a:off x="1167631" y="4767590"/>
            <a:ext cx="9856738" cy="795010"/>
            <a:chOff x="1167631" y="4767590"/>
            <a:chExt cx="9856738" cy="795010"/>
          </a:xfrm>
        </p:grpSpPr>
        <p:sp>
          <p:nvSpPr>
            <p:cNvPr id="4" name="Rectangle 3">
              <a:extLst>
                <a:ext uri="{FF2B5EF4-FFF2-40B4-BE49-F238E27FC236}">
                  <a16:creationId xmlns:a16="http://schemas.microsoft.com/office/drawing/2014/main" id="{2746D239-B5F4-D348-9F63-64CA42CFB2C3}"/>
                </a:ext>
              </a:extLst>
            </p:cNvPr>
            <p:cNvSpPr/>
            <p:nvPr/>
          </p:nvSpPr>
          <p:spPr>
            <a:xfrm>
              <a:off x="1167632" y="4767590"/>
              <a:ext cx="9856737" cy="79501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D176589-6CB7-3642-9D6D-A02099ACDB3E}"/>
                </a:ext>
              </a:extLst>
            </p:cNvPr>
            <p:cNvSpPr/>
            <p:nvPr/>
          </p:nvSpPr>
          <p:spPr>
            <a:xfrm>
              <a:off x="1167631" y="4949651"/>
              <a:ext cx="9856737" cy="430887"/>
            </a:xfrm>
            <a:prstGeom prst="rect">
              <a:avLst/>
            </a:prstGeom>
          </p:spPr>
          <p:txBody>
            <a:bodyPr wrap="square">
              <a:spAutoFit/>
            </a:bodyPr>
            <a:lstStyle/>
            <a:p>
              <a:pPr algn="ctr"/>
              <a:r>
                <a:rPr lang="en-US" sz="2200" dirty="0" err="1">
                  <a:latin typeface="Consolas" panose="020B0609020204030204" pitchFamily="49" charset="0"/>
                  <a:ea typeface="Monaco" charset="0"/>
                  <a:cs typeface="Consolas" panose="020B0609020204030204" pitchFamily="49" charset="0"/>
                </a:rPr>
                <a:t>model_obj</a:t>
              </a:r>
              <a:r>
                <a:rPr lang="en-US" sz="2200" dirty="0">
                  <a:latin typeface="Consolas" panose="020B0609020204030204" pitchFamily="49" charset="0"/>
                  <a:ea typeface="Monaco" charset="0"/>
                  <a:cs typeface="Consolas" panose="020B0609020204030204" pitchFamily="49" charset="0"/>
                </a:rPr>
                <a:t> &lt;- test(outcome ~ predictors, data, </a:t>
              </a:r>
              <a:r>
                <a:rPr lang="en-US" sz="2200" dirty="0" err="1">
                  <a:latin typeface="Consolas" panose="020B0609020204030204" pitchFamily="49" charset="0"/>
                  <a:ea typeface="Monaco" charset="0"/>
                  <a:cs typeface="Consolas" panose="020B0609020204030204" pitchFamily="49" charset="0"/>
                </a:rPr>
                <a:t>other_arguments</a:t>
              </a:r>
              <a:r>
                <a:rPr lang="en-US" sz="2200" dirty="0">
                  <a:latin typeface="Consolas" panose="020B0609020204030204" pitchFamily="49" charset="0"/>
                  <a:ea typeface="Monaco" charset="0"/>
                  <a:cs typeface="Consolas" panose="020B0609020204030204" pitchFamily="49" charset="0"/>
                </a:rPr>
                <a:t>)</a:t>
              </a:r>
              <a:endParaRPr lang="en-US" sz="2200" dirty="0"/>
            </a:p>
          </p:txBody>
        </p:sp>
      </p:grpSp>
      <p:sp>
        <p:nvSpPr>
          <p:cNvPr id="7" name="Rectangle 6">
            <a:extLst>
              <a:ext uri="{FF2B5EF4-FFF2-40B4-BE49-F238E27FC236}">
                <a16:creationId xmlns:a16="http://schemas.microsoft.com/office/drawing/2014/main" id="{DAD1229F-663A-3447-B86F-13DA65CCA9F0}"/>
              </a:ext>
            </a:extLst>
          </p:cNvPr>
          <p:cNvSpPr/>
          <p:nvPr/>
        </p:nvSpPr>
        <p:spPr>
          <a:xfrm>
            <a:off x="4076700" y="4767590"/>
            <a:ext cx="3111500" cy="795010"/>
          </a:xfrm>
          <a:prstGeom prst="rect">
            <a:avLst/>
          </a:prstGeom>
          <a:solidFill>
            <a:srgbClr val="FFFF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71BD52C-F272-E24E-ACBB-CBE7E2FF2818}"/>
              </a:ext>
            </a:extLst>
          </p:cNvPr>
          <p:cNvSpPr/>
          <p:nvPr/>
        </p:nvSpPr>
        <p:spPr>
          <a:xfrm>
            <a:off x="3276600" y="4767590"/>
            <a:ext cx="685800" cy="795010"/>
          </a:xfrm>
          <a:prstGeom prst="rect">
            <a:avLst/>
          </a:prstGeom>
          <a:solidFill>
            <a:srgbClr val="FF8F06">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C08B4F4-AA93-A749-83AF-6C45507EAD70}"/>
              </a:ext>
            </a:extLst>
          </p:cNvPr>
          <p:cNvSpPr/>
          <p:nvPr/>
        </p:nvSpPr>
        <p:spPr>
          <a:xfrm>
            <a:off x="7442200" y="4771767"/>
            <a:ext cx="685800" cy="795010"/>
          </a:xfrm>
          <a:prstGeom prst="rect">
            <a:avLst/>
          </a:prstGeom>
          <a:solidFill>
            <a:srgbClr val="00B05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BD54210-9496-E540-9C74-5668CD918EEA}"/>
              </a:ext>
            </a:extLst>
          </p:cNvPr>
          <p:cNvSpPr/>
          <p:nvPr/>
        </p:nvSpPr>
        <p:spPr>
          <a:xfrm>
            <a:off x="8382000" y="4767589"/>
            <a:ext cx="2362200" cy="795010"/>
          </a:xfrm>
          <a:prstGeom prst="rect">
            <a:avLst/>
          </a:prstGeom>
          <a:solidFill>
            <a:schemeClr val="accent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33C794A-053B-7446-9847-378B6FC7BF77}"/>
              </a:ext>
            </a:extLst>
          </p:cNvPr>
          <p:cNvSpPr/>
          <p:nvPr/>
        </p:nvSpPr>
        <p:spPr>
          <a:xfrm>
            <a:off x="1238251" y="4771767"/>
            <a:ext cx="1977838" cy="795010"/>
          </a:xfrm>
          <a:prstGeom prst="rect">
            <a:avLst/>
          </a:prstGeom>
          <a:solidFill>
            <a:srgbClr val="FF00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657848D-614E-9C4E-A7BC-45E7927E2ACD}"/>
              </a:ext>
            </a:extLst>
          </p:cNvPr>
          <p:cNvSpPr txBox="1"/>
          <p:nvPr/>
        </p:nvSpPr>
        <p:spPr>
          <a:xfrm>
            <a:off x="1167631" y="1380226"/>
            <a:ext cx="9063828" cy="2554545"/>
          </a:xfrm>
          <a:prstGeom prst="rect">
            <a:avLst/>
          </a:prstGeom>
          <a:noFill/>
        </p:spPr>
        <p:txBody>
          <a:bodyPr wrap="none" rtlCol="0">
            <a:spAutoFit/>
          </a:bodyPr>
          <a:lstStyle/>
          <a:p>
            <a:pPr marL="457200" indent="-457200">
              <a:buFont typeface="Arial" panose="020B0604020202020204" pitchFamily="34" charset="0"/>
              <a:buChar char="•"/>
            </a:pPr>
            <a:r>
              <a:rPr lang="en-US" sz="3200" dirty="0"/>
              <a:t>Formula specifying your outcome(s) and predictor(s)</a:t>
            </a:r>
          </a:p>
          <a:p>
            <a:pPr marL="457200" indent="-457200">
              <a:buFont typeface="Arial" panose="020B0604020202020204" pitchFamily="34" charset="0"/>
              <a:buChar char="•"/>
            </a:pPr>
            <a:r>
              <a:rPr lang="en-US" sz="3200" dirty="0"/>
              <a:t>R function to run the kind of statistical test you need</a:t>
            </a:r>
          </a:p>
          <a:p>
            <a:pPr marL="457200" indent="-457200">
              <a:buFont typeface="Arial" panose="020B0604020202020204" pitchFamily="34" charset="0"/>
              <a:buChar char="•"/>
            </a:pPr>
            <a:r>
              <a:rPr lang="en-US" sz="3200" dirty="0"/>
              <a:t>Data you want to test, usually a </a:t>
            </a:r>
            <a:r>
              <a:rPr lang="en-US" sz="3200" dirty="0" err="1"/>
              <a:t>dataframe</a:t>
            </a:r>
            <a:endParaRPr lang="en-US" sz="3200" dirty="0"/>
          </a:p>
          <a:p>
            <a:pPr marL="457200" indent="-457200">
              <a:buFont typeface="Arial" panose="020B0604020202020204" pitchFamily="34" charset="0"/>
              <a:buChar char="•"/>
            </a:pPr>
            <a:r>
              <a:rPr lang="en-US" sz="3200" dirty="0"/>
              <a:t>Additional arguments, specific to this R function</a:t>
            </a:r>
          </a:p>
          <a:p>
            <a:pPr marL="457200" indent="-457200">
              <a:buFont typeface="Arial" panose="020B0604020202020204" pitchFamily="34" charset="0"/>
              <a:buChar char="•"/>
            </a:pPr>
            <a:r>
              <a:rPr lang="en-US" sz="3200" dirty="0"/>
              <a:t>The output of the R function will be a model object</a:t>
            </a:r>
          </a:p>
        </p:txBody>
      </p:sp>
    </p:spTree>
    <p:extLst>
      <p:ext uri="{BB962C8B-B14F-4D97-AF65-F5344CB8AC3E}">
        <p14:creationId xmlns:p14="http://schemas.microsoft.com/office/powerpoint/2010/main" val="559864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320C5-0296-F74F-82D9-2CC84605191C}"/>
              </a:ext>
            </a:extLst>
          </p:cNvPr>
          <p:cNvSpPr>
            <a:spLocks noGrp="1"/>
          </p:cNvSpPr>
          <p:nvPr>
            <p:ph type="title"/>
          </p:nvPr>
        </p:nvSpPr>
        <p:spPr/>
        <p:txBody>
          <a:bodyPr/>
          <a:lstStyle/>
          <a:p>
            <a:r>
              <a:rPr lang="en-US" dirty="0"/>
              <a:t>Running a t-test in R</a:t>
            </a:r>
          </a:p>
        </p:txBody>
      </p:sp>
      <p:sp>
        <p:nvSpPr>
          <p:cNvPr id="4" name="Content Placeholder 2">
            <a:extLst>
              <a:ext uri="{FF2B5EF4-FFF2-40B4-BE49-F238E27FC236}">
                <a16:creationId xmlns:a16="http://schemas.microsoft.com/office/drawing/2014/main" id="{243C2E30-EB4D-C24E-B7FC-2D9AF78A950A}"/>
              </a:ext>
            </a:extLst>
          </p:cNvPr>
          <p:cNvSpPr>
            <a:spLocks noGrp="1"/>
          </p:cNvSpPr>
          <p:nvPr>
            <p:ph idx="1"/>
          </p:nvPr>
        </p:nvSpPr>
        <p:spPr>
          <a:xfrm>
            <a:off x="1024128" y="1656272"/>
            <a:ext cx="9720073" cy="1302828"/>
          </a:xfrm>
        </p:spPr>
        <p:txBody>
          <a:bodyPr>
            <a:normAutofit fontScale="77500" lnSpcReduction="20000"/>
          </a:bodyPr>
          <a:lstStyle/>
          <a:p>
            <a:pPr marL="0" indent="0">
              <a:buNone/>
            </a:pPr>
            <a:r>
              <a:rPr lang="en-US" sz="4000" dirty="0"/>
              <a:t>Hypothesis 1: </a:t>
            </a:r>
          </a:p>
          <a:p>
            <a:pPr marL="0" indent="0">
              <a:buNone/>
            </a:pPr>
            <a:r>
              <a:rPr lang="en-US" sz="4000" dirty="0"/>
              <a:t>Turn around time is shorter for drive-thru tests vs. non drive-thru tests. </a:t>
            </a:r>
          </a:p>
        </p:txBody>
      </p:sp>
      <p:grpSp>
        <p:nvGrpSpPr>
          <p:cNvPr id="8" name="Group 7">
            <a:extLst>
              <a:ext uri="{FF2B5EF4-FFF2-40B4-BE49-F238E27FC236}">
                <a16:creationId xmlns:a16="http://schemas.microsoft.com/office/drawing/2014/main" id="{B3F3346E-3F8A-B046-B4F4-0752DF2CE355}"/>
              </a:ext>
            </a:extLst>
          </p:cNvPr>
          <p:cNvGrpSpPr/>
          <p:nvPr/>
        </p:nvGrpSpPr>
        <p:grpSpPr>
          <a:xfrm>
            <a:off x="533401" y="4623224"/>
            <a:ext cx="11125199" cy="795010"/>
            <a:chOff x="1167631" y="4767590"/>
            <a:chExt cx="9856738" cy="795010"/>
          </a:xfrm>
        </p:grpSpPr>
        <p:sp>
          <p:nvSpPr>
            <p:cNvPr id="9" name="Rectangle 8">
              <a:extLst>
                <a:ext uri="{FF2B5EF4-FFF2-40B4-BE49-F238E27FC236}">
                  <a16:creationId xmlns:a16="http://schemas.microsoft.com/office/drawing/2014/main" id="{6AAA907C-CCF5-9340-B188-EF178CEE28B9}"/>
                </a:ext>
              </a:extLst>
            </p:cNvPr>
            <p:cNvSpPr/>
            <p:nvPr/>
          </p:nvSpPr>
          <p:spPr>
            <a:xfrm>
              <a:off x="1167632" y="4767590"/>
              <a:ext cx="9856737" cy="79501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E81E4E1-16F2-AD4E-91CD-18171696BE76}"/>
                </a:ext>
              </a:extLst>
            </p:cNvPr>
            <p:cNvSpPr/>
            <p:nvPr/>
          </p:nvSpPr>
          <p:spPr>
            <a:xfrm>
              <a:off x="1167631" y="4949651"/>
              <a:ext cx="9856737" cy="430887"/>
            </a:xfrm>
            <a:prstGeom prst="rect">
              <a:avLst/>
            </a:prstGeom>
          </p:spPr>
          <p:txBody>
            <a:bodyPr wrap="square">
              <a:spAutoFit/>
            </a:bodyPr>
            <a:lstStyle/>
            <a:p>
              <a:r>
                <a:rPr lang="en-US" sz="2200" dirty="0" err="1">
                  <a:latin typeface="Consolas" panose="020B0609020204030204" pitchFamily="49" charset="0"/>
                  <a:ea typeface="Monaco" charset="0"/>
                  <a:cs typeface="Consolas" panose="020B0609020204030204" pitchFamily="49" charset="0"/>
                </a:rPr>
                <a:t>model_obj</a:t>
              </a:r>
              <a:r>
                <a:rPr lang="en-US" sz="2200" dirty="0">
                  <a:latin typeface="Consolas" panose="020B0609020204030204" pitchFamily="49" charset="0"/>
                  <a:ea typeface="Monaco" charset="0"/>
                  <a:cs typeface="Consolas" panose="020B0609020204030204" pitchFamily="49" charset="0"/>
                </a:rPr>
                <a:t> &lt;- test(outcome ~ predictors, data, </a:t>
              </a:r>
              <a:r>
                <a:rPr lang="en-US" sz="2200" dirty="0" err="1">
                  <a:latin typeface="Consolas" panose="020B0609020204030204" pitchFamily="49" charset="0"/>
                  <a:ea typeface="Monaco" charset="0"/>
                  <a:cs typeface="Consolas" panose="020B0609020204030204" pitchFamily="49" charset="0"/>
                </a:rPr>
                <a:t>other_arguments</a:t>
              </a:r>
              <a:r>
                <a:rPr lang="en-US" sz="2200" dirty="0">
                  <a:latin typeface="Consolas" panose="020B0609020204030204" pitchFamily="49" charset="0"/>
                  <a:ea typeface="Monaco" charset="0"/>
                  <a:cs typeface="Consolas" panose="020B0609020204030204" pitchFamily="49" charset="0"/>
                </a:rPr>
                <a:t>)</a:t>
              </a:r>
              <a:endParaRPr lang="en-US" sz="2200" dirty="0"/>
            </a:p>
          </p:txBody>
        </p:sp>
      </p:grpSp>
      <p:grpSp>
        <p:nvGrpSpPr>
          <p:cNvPr id="11" name="Group 10">
            <a:extLst>
              <a:ext uri="{FF2B5EF4-FFF2-40B4-BE49-F238E27FC236}">
                <a16:creationId xmlns:a16="http://schemas.microsoft.com/office/drawing/2014/main" id="{AE3BECFF-4177-5C4B-8471-493178292CFC}"/>
              </a:ext>
            </a:extLst>
          </p:cNvPr>
          <p:cNvGrpSpPr/>
          <p:nvPr/>
        </p:nvGrpSpPr>
        <p:grpSpPr>
          <a:xfrm>
            <a:off x="533400" y="4623224"/>
            <a:ext cx="11125200" cy="795010"/>
            <a:chOff x="1167631" y="4767590"/>
            <a:chExt cx="9856738" cy="795010"/>
          </a:xfrm>
        </p:grpSpPr>
        <p:sp>
          <p:nvSpPr>
            <p:cNvPr id="12" name="Rectangle 11">
              <a:extLst>
                <a:ext uri="{FF2B5EF4-FFF2-40B4-BE49-F238E27FC236}">
                  <a16:creationId xmlns:a16="http://schemas.microsoft.com/office/drawing/2014/main" id="{67AD215F-27A2-A746-8A5B-D38486F854A4}"/>
                </a:ext>
              </a:extLst>
            </p:cNvPr>
            <p:cNvSpPr/>
            <p:nvPr/>
          </p:nvSpPr>
          <p:spPr>
            <a:xfrm>
              <a:off x="1167632" y="4767590"/>
              <a:ext cx="9856737" cy="79501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3" name="Rectangle 12">
              <a:extLst>
                <a:ext uri="{FF2B5EF4-FFF2-40B4-BE49-F238E27FC236}">
                  <a16:creationId xmlns:a16="http://schemas.microsoft.com/office/drawing/2014/main" id="{8B40B2A5-C330-2340-B563-E197C6147256}"/>
                </a:ext>
              </a:extLst>
            </p:cNvPr>
            <p:cNvSpPr/>
            <p:nvPr/>
          </p:nvSpPr>
          <p:spPr>
            <a:xfrm>
              <a:off x="1167631" y="4949651"/>
              <a:ext cx="9856737" cy="430887"/>
            </a:xfrm>
            <a:prstGeom prst="rect">
              <a:avLst/>
            </a:prstGeom>
          </p:spPr>
          <p:txBody>
            <a:bodyPr wrap="square">
              <a:spAutoFit/>
            </a:bodyPr>
            <a:lstStyle/>
            <a:p>
              <a:r>
                <a:rPr lang="en-US" sz="2200" dirty="0">
                  <a:latin typeface="Consolas" panose="020B0609020204030204" pitchFamily="49" charset="0"/>
                  <a:ea typeface="Monaco" charset="0"/>
                  <a:cs typeface="Consolas" panose="020B0609020204030204" pitchFamily="49" charset="0"/>
                </a:rPr>
                <a:t>hyp1_t &lt;- </a:t>
              </a:r>
              <a:r>
                <a:rPr lang="en-US" sz="2200" dirty="0" err="1">
                  <a:latin typeface="Consolas" panose="020B0609020204030204" pitchFamily="49" charset="0"/>
                  <a:ea typeface="Monaco" charset="0"/>
                  <a:cs typeface="Consolas" panose="020B0609020204030204" pitchFamily="49" charset="0"/>
                </a:rPr>
                <a:t>t.test</a:t>
              </a:r>
              <a:r>
                <a:rPr lang="en-US" sz="2200" dirty="0">
                  <a:latin typeface="Consolas" panose="020B0609020204030204" pitchFamily="49" charset="0"/>
                  <a:ea typeface="Monaco" charset="0"/>
                  <a:cs typeface="Consolas" panose="020B0609020204030204" pitchFamily="49" charset="0"/>
                </a:rPr>
                <a:t>( ___ ~ ___, data = </a:t>
              </a:r>
              <a:r>
                <a:rPr lang="en-US" sz="2200" dirty="0" err="1">
                  <a:latin typeface="Consolas" panose="020B0609020204030204" pitchFamily="49" charset="0"/>
                  <a:ea typeface="Monaco" charset="0"/>
                  <a:cs typeface="Consolas" panose="020B0609020204030204" pitchFamily="49" charset="0"/>
                </a:rPr>
                <a:t>model_data</a:t>
              </a:r>
              <a:r>
                <a:rPr lang="en-US" sz="2200" dirty="0">
                  <a:latin typeface="Consolas" panose="020B0609020204030204" pitchFamily="49" charset="0"/>
                  <a:ea typeface="Monaco" charset="0"/>
                  <a:cs typeface="Consolas" panose="020B0609020204030204" pitchFamily="49" charset="0"/>
                </a:rPr>
                <a:t>, ___)</a:t>
              </a:r>
              <a:endParaRPr lang="en-US" sz="2200" dirty="0"/>
            </a:p>
          </p:txBody>
        </p:sp>
      </p:grpSp>
      <p:grpSp>
        <p:nvGrpSpPr>
          <p:cNvPr id="14" name="Group 13">
            <a:extLst>
              <a:ext uri="{FF2B5EF4-FFF2-40B4-BE49-F238E27FC236}">
                <a16:creationId xmlns:a16="http://schemas.microsoft.com/office/drawing/2014/main" id="{86BBC4A2-D5B5-7442-9546-935F24F97E89}"/>
              </a:ext>
            </a:extLst>
          </p:cNvPr>
          <p:cNvGrpSpPr/>
          <p:nvPr/>
        </p:nvGrpSpPr>
        <p:grpSpPr>
          <a:xfrm>
            <a:off x="533399" y="4623223"/>
            <a:ext cx="11125202" cy="795010"/>
            <a:chOff x="1167631" y="4767590"/>
            <a:chExt cx="9856738" cy="795010"/>
          </a:xfrm>
        </p:grpSpPr>
        <p:sp>
          <p:nvSpPr>
            <p:cNvPr id="15" name="Rectangle 14">
              <a:extLst>
                <a:ext uri="{FF2B5EF4-FFF2-40B4-BE49-F238E27FC236}">
                  <a16:creationId xmlns:a16="http://schemas.microsoft.com/office/drawing/2014/main" id="{65B038F8-EDC3-4B49-BC09-E34923A73B14}"/>
                </a:ext>
              </a:extLst>
            </p:cNvPr>
            <p:cNvSpPr/>
            <p:nvPr/>
          </p:nvSpPr>
          <p:spPr>
            <a:xfrm>
              <a:off x="1167632" y="4767590"/>
              <a:ext cx="9856737" cy="79501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6" name="Rectangle 15">
              <a:extLst>
                <a:ext uri="{FF2B5EF4-FFF2-40B4-BE49-F238E27FC236}">
                  <a16:creationId xmlns:a16="http://schemas.microsoft.com/office/drawing/2014/main" id="{F7051273-D4FE-FC40-BC89-965C97BEB317}"/>
                </a:ext>
              </a:extLst>
            </p:cNvPr>
            <p:cNvSpPr/>
            <p:nvPr/>
          </p:nvSpPr>
          <p:spPr>
            <a:xfrm>
              <a:off x="1167631" y="4949651"/>
              <a:ext cx="9856737" cy="369332"/>
            </a:xfrm>
            <a:prstGeom prst="rect">
              <a:avLst/>
            </a:prstGeom>
          </p:spPr>
          <p:txBody>
            <a:bodyPr wrap="square">
              <a:spAutoFit/>
            </a:bodyPr>
            <a:lstStyle/>
            <a:p>
              <a:r>
                <a:rPr lang="en-US" dirty="0">
                  <a:latin typeface="Consolas" panose="020B0609020204030204" pitchFamily="49" charset="0"/>
                  <a:ea typeface="Monaco" charset="0"/>
                  <a:cs typeface="Consolas" panose="020B0609020204030204" pitchFamily="49" charset="0"/>
                </a:rPr>
                <a:t>hyp1_t &lt;- </a:t>
              </a:r>
              <a:r>
                <a:rPr lang="en-US" dirty="0" err="1">
                  <a:latin typeface="Consolas" panose="020B0609020204030204" pitchFamily="49" charset="0"/>
                  <a:ea typeface="Monaco" charset="0"/>
                  <a:cs typeface="Consolas" panose="020B0609020204030204" pitchFamily="49" charset="0"/>
                </a:rPr>
                <a:t>t.test</a:t>
              </a:r>
              <a:r>
                <a:rPr lang="en-US" dirty="0">
                  <a:latin typeface="Consolas" panose="020B0609020204030204" pitchFamily="49" charset="0"/>
                  <a:ea typeface="Monaco" charset="0"/>
                  <a:cs typeface="Consolas" panose="020B0609020204030204" pitchFamily="49" charset="0"/>
                </a:rPr>
                <a:t>(</a:t>
              </a:r>
              <a:r>
                <a:rPr lang="en-US" dirty="0" err="1">
                  <a:latin typeface="Consolas" panose="020B0609020204030204" pitchFamily="49" charset="0"/>
                  <a:ea typeface="Monaco" charset="0"/>
                  <a:cs typeface="Consolas" panose="020B0609020204030204" pitchFamily="49" charset="0"/>
                </a:rPr>
                <a:t>total_tat</a:t>
              </a:r>
              <a:r>
                <a:rPr lang="en-US" dirty="0">
                  <a:latin typeface="Consolas" panose="020B0609020204030204" pitchFamily="49" charset="0"/>
                  <a:ea typeface="Monaco" charset="0"/>
                  <a:cs typeface="Consolas" panose="020B0609020204030204" pitchFamily="49" charset="0"/>
                </a:rPr>
                <a:t> ~ </a:t>
              </a:r>
              <a:r>
                <a:rPr lang="en-US" dirty="0" err="1">
                  <a:latin typeface="Consolas" panose="020B0609020204030204" pitchFamily="49" charset="0"/>
                  <a:ea typeface="Monaco" charset="0"/>
                  <a:cs typeface="Consolas" panose="020B0609020204030204" pitchFamily="49" charset="0"/>
                </a:rPr>
                <a:t>drive_thru_ind</a:t>
              </a:r>
              <a:r>
                <a:rPr lang="en-US" dirty="0">
                  <a:latin typeface="Consolas" panose="020B0609020204030204" pitchFamily="49" charset="0"/>
                  <a:ea typeface="Monaco" charset="0"/>
                  <a:cs typeface="Consolas" panose="020B0609020204030204" pitchFamily="49" charset="0"/>
                </a:rPr>
                <a:t>, data = </a:t>
              </a:r>
              <a:r>
                <a:rPr lang="en-US" dirty="0" err="1">
                  <a:latin typeface="Consolas" panose="020B0609020204030204" pitchFamily="49" charset="0"/>
                  <a:ea typeface="Monaco" charset="0"/>
                  <a:cs typeface="Consolas" panose="020B0609020204030204" pitchFamily="49" charset="0"/>
                </a:rPr>
                <a:t>model_data</a:t>
              </a:r>
              <a:r>
                <a:rPr lang="en-US" dirty="0">
                  <a:latin typeface="Consolas" panose="020B0609020204030204" pitchFamily="49" charset="0"/>
                  <a:ea typeface="Monaco" charset="0"/>
                  <a:cs typeface="Consolas" panose="020B0609020204030204" pitchFamily="49" charset="0"/>
                </a:rPr>
                <a:t>, </a:t>
              </a:r>
              <a:r>
                <a:rPr lang="en-US" dirty="0" err="1">
                  <a:latin typeface="Consolas" panose="020B0609020204030204" pitchFamily="49" charset="0"/>
                  <a:ea typeface="Monaco" charset="0"/>
                  <a:cs typeface="Consolas" panose="020B0609020204030204" pitchFamily="49" charset="0"/>
                </a:rPr>
                <a:t>var.equal</a:t>
              </a:r>
              <a:r>
                <a:rPr lang="en-US" dirty="0">
                  <a:latin typeface="Consolas" panose="020B0609020204030204" pitchFamily="49" charset="0"/>
                  <a:ea typeface="Monaco" charset="0"/>
                  <a:cs typeface="Consolas" panose="020B0609020204030204" pitchFamily="49" charset="0"/>
                </a:rPr>
                <a:t> = TRUE)</a:t>
              </a:r>
              <a:endParaRPr lang="en-US" dirty="0"/>
            </a:p>
          </p:txBody>
        </p:sp>
      </p:grpSp>
    </p:spTree>
    <p:extLst>
      <p:ext uri="{BB962C8B-B14F-4D97-AF65-F5344CB8AC3E}">
        <p14:creationId xmlns:p14="http://schemas.microsoft.com/office/powerpoint/2010/main" val="70766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320C5-0296-F74F-82D9-2CC84605191C}"/>
              </a:ext>
            </a:extLst>
          </p:cNvPr>
          <p:cNvSpPr>
            <a:spLocks noGrp="1"/>
          </p:cNvSpPr>
          <p:nvPr>
            <p:ph type="title"/>
          </p:nvPr>
        </p:nvSpPr>
        <p:spPr/>
        <p:txBody>
          <a:bodyPr/>
          <a:lstStyle/>
          <a:p>
            <a:r>
              <a:rPr lang="en-US" dirty="0"/>
              <a:t>Running a regression in R</a:t>
            </a:r>
          </a:p>
        </p:txBody>
      </p:sp>
      <p:sp>
        <p:nvSpPr>
          <p:cNvPr id="4" name="Content Placeholder 2">
            <a:extLst>
              <a:ext uri="{FF2B5EF4-FFF2-40B4-BE49-F238E27FC236}">
                <a16:creationId xmlns:a16="http://schemas.microsoft.com/office/drawing/2014/main" id="{243C2E30-EB4D-C24E-B7FC-2D9AF78A950A}"/>
              </a:ext>
            </a:extLst>
          </p:cNvPr>
          <p:cNvSpPr>
            <a:spLocks noGrp="1"/>
          </p:cNvSpPr>
          <p:nvPr>
            <p:ph idx="1"/>
          </p:nvPr>
        </p:nvSpPr>
        <p:spPr>
          <a:xfrm>
            <a:off x="1024128" y="1656272"/>
            <a:ext cx="9720073" cy="1302828"/>
          </a:xfrm>
        </p:spPr>
        <p:txBody>
          <a:bodyPr>
            <a:normAutofit fontScale="77500" lnSpcReduction="20000"/>
          </a:bodyPr>
          <a:lstStyle/>
          <a:p>
            <a:pPr marL="0" indent="0">
              <a:buNone/>
            </a:pPr>
            <a:r>
              <a:rPr lang="en-US" sz="4000" dirty="0"/>
              <a:t>Hypothesis 1: </a:t>
            </a:r>
          </a:p>
          <a:p>
            <a:pPr marL="0" indent="0">
              <a:buNone/>
            </a:pPr>
            <a:r>
              <a:rPr lang="en-US" sz="4000" dirty="0"/>
              <a:t>Turn around time is shorter for drive-thru tests vs. non drive-thru tests. </a:t>
            </a:r>
          </a:p>
        </p:txBody>
      </p:sp>
      <p:grpSp>
        <p:nvGrpSpPr>
          <p:cNvPr id="8" name="Group 7">
            <a:extLst>
              <a:ext uri="{FF2B5EF4-FFF2-40B4-BE49-F238E27FC236}">
                <a16:creationId xmlns:a16="http://schemas.microsoft.com/office/drawing/2014/main" id="{B3F3346E-3F8A-B046-B4F4-0752DF2CE355}"/>
              </a:ext>
            </a:extLst>
          </p:cNvPr>
          <p:cNvGrpSpPr/>
          <p:nvPr/>
        </p:nvGrpSpPr>
        <p:grpSpPr>
          <a:xfrm>
            <a:off x="533401" y="4623224"/>
            <a:ext cx="11125199" cy="795010"/>
            <a:chOff x="1167631" y="4767590"/>
            <a:chExt cx="9856738" cy="795010"/>
          </a:xfrm>
        </p:grpSpPr>
        <p:sp>
          <p:nvSpPr>
            <p:cNvPr id="9" name="Rectangle 8">
              <a:extLst>
                <a:ext uri="{FF2B5EF4-FFF2-40B4-BE49-F238E27FC236}">
                  <a16:creationId xmlns:a16="http://schemas.microsoft.com/office/drawing/2014/main" id="{6AAA907C-CCF5-9340-B188-EF178CEE28B9}"/>
                </a:ext>
              </a:extLst>
            </p:cNvPr>
            <p:cNvSpPr/>
            <p:nvPr/>
          </p:nvSpPr>
          <p:spPr>
            <a:xfrm>
              <a:off x="1167632" y="4767590"/>
              <a:ext cx="9856737" cy="79501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E81E4E1-16F2-AD4E-91CD-18171696BE76}"/>
                </a:ext>
              </a:extLst>
            </p:cNvPr>
            <p:cNvSpPr/>
            <p:nvPr/>
          </p:nvSpPr>
          <p:spPr>
            <a:xfrm>
              <a:off x="1167631" y="4949651"/>
              <a:ext cx="9856737" cy="430887"/>
            </a:xfrm>
            <a:prstGeom prst="rect">
              <a:avLst/>
            </a:prstGeom>
          </p:spPr>
          <p:txBody>
            <a:bodyPr wrap="square">
              <a:spAutoFit/>
            </a:bodyPr>
            <a:lstStyle/>
            <a:p>
              <a:r>
                <a:rPr lang="en-US" sz="2200" dirty="0" err="1">
                  <a:latin typeface="Consolas" panose="020B0609020204030204" pitchFamily="49" charset="0"/>
                  <a:ea typeface="Monaco" charset="0"/>
                  <a:cs typeface="Consolas" panose="020B0609020204030204" pitchFamily="49" charset="0"/>
                </a:rPr>
                <a:t>model_obj</a:t>
              </a:r>
              <a:r>
                <a:rPr lang="en-US" sz="2200" dirty="0">
                  <a:latin typeface="Consolas" panose="020B0609020204030204" pitchFamily="49" charset="0"/>
                  <a:ea typeface="Monaco" charset="0"/>
                  <a:cs typeface="Consolas" panose="020B0609020204030204" pitchFamily="49" charset="0"/>
                </a:rPr>
                <a:t> &lt;- test(outcome ~ predictors, data, </a:t>
              </a:r>
              <a:r>
                <a:rPr lang="en-US" sz="2200" dirty="0" err="1">
                  <a:latin typeface="Consolas" panose="020B0609020204030204" pitchFamily="49" charset="0"/>
                  <a:ea typeface="Monaco" charset="0"/>
                  <a:cs typeface="Consolas" panose="020B0609020204030204" pitchFamily="49" charset="0"/>
                </a:rPr>
                <a:t>other_arguments</a:t>
              </a:r>
              <a:r>
                <a:rPr lang="en-US" sz="2200" dirty="0">
                  <a:latin typeface="Consolas" panose="020B0609020204030204" pitchFamily="49" charset="0"/>
                  <a:ea typeface="Monaco" charset="0"/>
                  <a:cs typeface="Consolas" panose="020B0609020204030204" pitchFamily="49" charset="0"/>
                </a:rPr>
                <a:t>)</a:t>
              </a:r>
              <a:endParaRPr lang="en-US" sz="2200" dirty="0"/>
            </a:p>
          </p:txBody>
        </p:sp>
      </p:grpSp>
      <p:grpSp>
        <p:nvGrpSpPr>
          <p:cNvPr id="11" name="Group 10">
            <a:extLst>
              <a:ext uri="{FF2B5EF4-FFF2-40B4-BE49-F238E27FC236}">
                <a16:creationId xmlns:a16="http://schemas.microsoft.com/office/drawing/2014/main" id="{AE3BECFF-4177-5C4B-8471-493178292CFC}"/>
              </a:ext>
            </a:extLst>
          </p:cNvPr>
          <p:cNvGrpSpPr/>
          <p:nvPr/>
        </p:nvGrpSpPr>
        <p:grpSpPr>
          <a:xfrm>
            <a:off x="533398" y="4621331"/>
            <a:ext cx="11125200" cy="795010"/>
            <a:chOff x="1167631" y="4767590"/>
            <a:chExt cx="9856738" cy="795010"/>
          </a:xfrm>
        </p:grpSpPr>
        <p:sp>
          <p:nvSpPr>
            <p:cNvPr id="12" name="Rectangle 11">
              <a:extLst>
                <a:ext uri="{FF2B5EF4-FFF2-40B4-BE49-F238E27FC236}">
                  <a16:creationId xmlns:a16="http://schemas.microsoft.com/office/drawing/2014/main" id="{67AD215F-27A2-A746-8A5B-D38486F854A4}"/>
                </a:ext>
              </a:extLst>
            </p:cNvPr>
            <p:cNvSpPr/>
            <p:nvPr/>
          </p:nvSpPr>
          <p:spPr>
            <a:xfrm>
              <a:off x="1167632" y="4767590"/>
              <a:ext cx="9856737" cy="79501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3" name="Rectangle 12">
              <a:extLst>
                <a:ext uri="{FF2B5EF4-FFF2-40B4-BE49-F238E27FC236}">
                  <a16:creationId xmlns:a16="http://schemas.microsoft.com/office/drawing/2014/main" id="{8B40B2A5-C330-2340-B563-E197C6147256}"/>
                </a:ext>
              </a:extLst>
            </p:cNvPr>
            <p:cNvSpPr/>
            <p:nvPr/>
          </p:nvSpPr>
          <p:spPr>
            <a:xfrm>
              <a:off x="1167631" y="4949651"/>
              <a:ext cx="9856737" cy="461665"/>
            </a:xfrm>
            <a:prstGeom prst="rect">
              <a:avLst/>
            </a:prstGeom>
          </p:spPr>
          <p:txBody>
            <a:bodyPr wrap="square">
              <a:spAutoFit/>
            </a:bodyPr>
            <a:lstStyle/>
            <a:p>
              <a:r>
                <a:rPr lang="en-US" sz="2400" dirty="0">
                  <a:latin typeface="Consolas" panose="020B0609020204030204" pitchFamily="49" charset="0"/>
                  <a:ea typeface="Monaco" charset="0"/>
                  <a:cs typeface="Consolas" panose="020B0609020204030204" pitchFamily="49" charset="0"/>
                </a:rPr>
                <a:t>hyp1_lm &lt;- </a:t>
              </a:r>
              <a:r>
                <a:rPr lang="en-US" sz="2400" dirty="0" err="1">
                  <a:latin typeface="Consolas" panose="020B0609020204030204" pitchFamily="49" charset="0"/>
                  <a:ea typeface="Monaco" charset="0"/>
                  <a:cs typeface="Consolas" panose="020B0609020204030204" pitchFamily="49" charset="0"/>
                </a:rPr>
                <a:t>lm</a:t>
              </a:r>
              <a:r>
                <a:rPr lang="en-US" sz="2400" dirty="0">
                  <a:latin typeface="Consolas" panose="020B0609020204030204" pitchFamily="49" charset="0"/>
                  <a:ea typeface="Monaco" charset="0"/>
                  <a:cs typeface="Consolas" panose="020B0609020204030204" pitchFamily="49" charset="0"/>
                </a:rPr>
                <a:t>(</a:t>
              </a:r>
              <a:r>
                <a:rPr lang="en-US" sz="2400" dirty="0" err="1">
                  <a:latin typeface="Consolas" panose="020B0609020204030204" pitchFamily="49" charset="0"/>
                  <a:ea typeface="Monaco" charset="0"/>
                  <a:cs typeface="Consolas" panose="020B0609020204030204" pitchFamily="49" charset="0"/>
                </a:rPr>
                <a:t>total_tat</a:t>
              </a:r>
              <a:r>
                <a:rPr lang="en-US" sz="2400" dirty="0">
                  <a:latin typeface="Consolas" panose="020B0609020204030204" pitchFamily="49" charset="0"/>
                  <a:ea typeface="Monaco" charset="0"/>
                  <a:cs typeface="Consolas" panose="020B0609020204030204" pitchFamily="49" charset="0"/>
                </a:rPr>
                <a:t> ~ </a:t>
              </a:r>
              <a:r>
                <a:rPr lang="en-US" sz="2400" dirty="0" err="1">
                  <a:latin typeface="Consolas" panose="020B0609020204030204" pitchFamily="49" charset="0"/>
                  <a:ea typeface="Monaco" charset="0"/>
                  <a:cs typeface="Consolas" panose="020B0609020204030204" pitchFamily="49" charset="0"/>
                </a:rPr>
                <a:t>drive_thru_ind</a:t>
              </a:r>
              <a:r>
                <a:rPr lang="en-US" sz="2400" dirty="0">
                  <a:latin typeface="Consolas" panose="020B0609020204030204" pitchFamily="49" charset="0"/>
                  <a:ea typeface="Monaco" charset="0"/>
                  <a:cs typeface="Consolas" panose="020B0609020204030204" pitchFamily="49" charset="0"/>
                </a:rPr>
                <a:t>, data = </a:t>
              </a:r>
              <a:r>
                <a:rPr lang="en-US" sz="2400" dirty="0" err="1">
                  <a:latin typeface="Consolas" panose="020B0609020204030204" pitchFamily="49" charset="0"/>
                  <a:ea typeface="Monaco" charset="0"/>
                  <a:cs typeface="Consolas" panose="020B0609020204030204" pitchFamily="49" charset="0"/>
                </a:rPr>
                <a:t>model_data</a:t>
              </a:r>
              <a:r>
                <a:rPr lang="en-US" sz="2400" dirty="0">
                  <a:latin typeface="Consolas" panose="020B0609020204030204" pitchFamily="49" charset="0"/>
                  <a:ea typeface="Monaco" charset="0"/>
                  <a:cs typeface="Consolas" panose="020B0609020204030204" pitchFamily="49" charset="0"/>
                </a:rPr>
                <a:t>)</a:t>
              </a:r>
              <a:endParaRPr lang="en-US" sz="2400" dirty="0"/>
            </a:p>
          </p:txBody>
        </p:sp>
      </p:grpSp>
      <p:grpSp>
        <p:nvGrpSpPr>
          <p:cNvPr id="17" name="Group 16">
            <a:extLst>
              <a:ext uri="{FF2B5EF4-FFF2-40B4-BE49-F238E27FC236}">
                <a16:creationId xmlns:a16="http://schemas.microsoft.com/office/drawing/2014/main" id="{C786EED0-1A6D-D44F-8FFC-8E463C34592F}"/>
              </a:ext>
            </a:extLst>
          </p:cNvPr>
          <p:cNvGrpSpPr/>
          <p:nvPr/>
        </p:nvGrpSpPr>
        <p:grpSpPr>
          <a:xfrm>
            <a:off x="533395" y="3337786"/>
            <a:ext cx="11125202" cy="795010"/>
            <a:chOff x="1167631" y="4767590"/>
            <a:chExt cx="9856738" cy="795010"/>
          </a:xfrm>
        </p:grpSpPr>
        <p:sp>
          <p:nvSpPr>
            <p:cNvPr id="18" name="Rectangle 17">
              <a:extLst>
                <a:ext uri="{FF2B5EF4-FFF2-40B4-BE49-F238E27FC236}">
                  <a16:creationId xmlns:a16="http://schemas.microsoft.com/office/drawing/2014/main" id="{746281CB-820D-1748-A76D-7FCFAC173160}"/>
                </a:ext>
              </a:extLst>
            </p:cNvPr>
            <p:cNvSpPr/>
            <p:nvPr/>
          </p:nvSpPr>
          <p:spPr>
            <a:xfrm>
              <a:off x="1167632" y="4767590"/>
              <a:ext cx="9856737" cy="79501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9" name="Rectangle 18">
              <a:extLst>
                <a:ext uri="{FF2B5EF4-FFF2-40B4-BE49-F238E27FC236}">
                  <a16:creationId xmlns:a16="http://schemas.microsoft.com/office/drawing/2014/main" id="{BDC2A065-DFB7-B648-A34B-AE2D05DC62DE}"/>
                </a:ext>
              </a:extLst>
            </p:cNvPr>
            <p:cNvSpPr/>
            <p:nvPr/>
          </p:nvSpPr>
          <p:spPr>
            <a:xfrm>
              <a:off x="1167631" y="4949651"/>
              <a:ext cx="9856737" cy="369332"/>
            </a:xfrm>
            <a:prstGeom prst="rect">
              <a:avLst/>
            </a:prstGeom>
          </p:spPr>
          <p:txBody>
            <a:bodyPr wrap="square">
              <a:spAutoFit/>
            </a:bodyPr>
            <a:lstStyle/>
            <a:p>
              <a:r>
                <a:rPr lang="en-US" dirty="0">
                  <a:latin typeface="Consolas" panose="020B0609020204030204" pitchFamily="49" charset="0"/>
                  <a:ea typeface="Monaco" charset="0"/>
                  <a:cs typeface="Consolas" panose="020B0609020204030204" pitchFamily="49" charset="0"/>
                </a:rPr>
                <a:t>hyp1_t &lt;- </a:t>
              </a:r>
              <a:r>
                <a:rPr lang="en-US" dirty="0" err="1">
                  <a:latin typeface="Consolas" panose="020B0609020204030204" pitchFamily="49" charset="0"/>
                  <a:ea typeface="Monaco" charset="0"/>
                  <a:cs typeface="Consolas" panose="020B0609020204030204" pitchFamily="49" charset="0"/>
                </a:rPr>
                <a:t>t.test</a:t>
              </a:r>
              <a:r>
                <a:rPr lang="en-US" dirty="0">
                  <a:latin typeface="Consolas" panose="020B0609020204030204" pitchFamily="49" charset="0"/>
                  <a:ea typeface="Monaco" charset="0"/>
                  <a:cs typeface="Consolas" panose="020B0609020204030204" pitchFamily="49" charset="0"/>
                </a:rPr>
                <a:t>(</a:t>
              </a:r>
              <a:r>
                <a:rPr lang="en-US" dirty="0" err="1">
                  <a:latin typeface="Consolas" panose="020B0609020204030204" pitchFamily="49" charset="0"/>
                  <a:ea typeface="Monaco" charset="0"/>
                  <a:cs typeface="Consolas" panose="020B0609020204030204" pitchFamily="49" charset="0"/>
                </a:rPr>
                <a:t>total_tat</a:t>
              </a:r>
              <a:r>
                <a:rPr lang="en-US" dirty="0">
                  <a:latin typeface="Consolas" panose="020B0609020204030204" pitchFamily="49" charset="0"/>
                  <a:ea typeface="Monaco" charset="0"/>
                  <a:cs typeface="Consolas" panose="020B0609020204030204" pitchFamily="49" charset="0"/>
                </a:rPr>
                <a:t> ~ </a:t>
              </a:r>
              <a:r>
                <a:rPr lang="en-US" dirty="0" err="1">
                  <a:latin typeface="Consolas" panose="020B0609020204030204" pitchFamily="49" charset="0"/>
                  <a:ea typeface="Monaco" charset="0"/>
                  <a:cs typeface="Consolas" panose="020B0609020204030204" pitchFamily="49" charset="0"/>
                </a:rPr>
                <a:t>drive_thru_ind</a:t>
              </a:r>
              <a:r>
                <a:rPr lang="en-US" dirty="0">
                  <a:latin typeface="Consolas" panose="020B0609020204030204" pitchFamily="49" charset="0"/>
                  <a:ea typeface="Monaco" charset="0"/>
                  <a:cs typeface="Consolas" panose="020B0609020204030204" pitchFamily="49" charset="0"/>
                </a:rPr>
                <a:t>, data = </a:t>
              </a:r>
              <a:r>
                <a:rPr lang="en-US" dirty="0" err="1">
                  <a:latin typeface="Consolas" panose="020B0609020204030204" pitchFamily="49" charset="0"/>
                  <a:ea typeface="Monaco" charset="0"/>
                  <a:cs typeface="Consolas" panose="020B0609020204030204" pitchFamily="49" charset="0"/>
                </a:rPr>
                <a:t>model_data</a:t>
              </a:r>
              <a:r>
                <a:rPr lang="en-US" dirty="0">
                  <a:latin typeface="Consolas" panose="020B0609020204030204" pitchFamily="49" charset="0"/>
                  <a:ea typeface="Monaco" charset="0"/>
                  <a:cs typeface="Consolas" panose="020B0609020204030204" pitchFamily="49" charset="0"/>
                </a:rPr>
                <a:t>, </a:t>
              </a:r>
              <a:r>
                <a:rPr lang="en-US" dirty="0" err="1">
                  <a:latin typeface="Consolas" panose="020B0609020204030204" pitchFamily="49" charset="0"/>
                  <a:ea typeface="Monaco" charset="0"/>
                  <a:cs typeface="Consolas" panose="020B0609020204030204" pitchFamily="49" charset="0"/>
                </a:rPr>
                <a:t>var.equal</a:t>
              </a:r>
              <a:r>
                <a:rPr lang="en-US" dirty="0">
                  <a:latin typeface="Consolas" panose="020B0609020204030204" pitchFamily="49" charset="0"/>
                  <a:ea typeface="Monaco" charset="0"/>
                  <a:cs typeface="Consolas" panose="020B0609020204030204" pitchFamily="49" charset="0"/>
                </a:rPr>
                <a:t> = TRUE)</a:t>
              </a:r>
              <a:endParaRPr lang="en-US" dirty="0"/>
            </a:p>
          </p:txBody>
        </p:sp>
      </p:grpSp>
    </p:spTree>
    <p:extLst>
      <p:ext uri="{BB962C8B-B14F-4D97-AF65-F5344CB8AC3E}">
        <p14:creationId xmlns:p14="http://schemas.microsoft.com/office/powerpoint/2010/main" val="16007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05F60-862F-044B-B6D9-E8C59B156A1F}"/>
              </a:ext>
            </a:extLst>
          </p:cNvPr>
          <p:cNvSpPr>
            <a:spLocks noGrp="1"/>
          </p:cNvSpPr>
          <p:nvPr>
            <p:ph type="title"/>
          </p:nvPr>
        </p:nvSpPr>
        <p:spPr/>
        <p:txBody>
          <a:bodyPr/>
          <a:lstStyle/>
          <a:p>
            <a:r>
              <a:rPr lang="en-US" dirty="0"/>
              <a:t>Running a logistic regression in R</a:t>
            </a:r>
          </a:p>
        </p:txBody>
      </p:sp>
      <p:sp>
        <p:nvSpPr>
          <p:cNvPr id="4" name="Content Placeholder 2">
            <a:extLst>
              <a:ext uri="{FF2B5EF4-FFF2-40B4-BE49-F238E27FC236}">
                <a16:creationId xmlns:a16="http://schemas.microsoft.com/office/drawing/2014/main" id="{3C5206B9-19EB-A448-8B50-BC6F9EF67631}"/>
              </a:ext>
            </a:extLst>
          </p:cNvPr>
          <p:cNvSpPr txBox="1">
            <a:spLocks/>
          </p:cNvSpPr>
          <p:nvPr/>
        </p:nvSpPr>
        <p:spPr>
          <a:xfrm>
            <a:off x="1024128" y="1587500"/>
            <a:ext cx="9720073" cy="1409700"/>
          </a:xfrm>
          <a:prstGeom prst="rect">
            <a:avLst/>
          </a:prstGeom>
        </p:spPr>
        <p:txBody>
          <a:bodyPr vert="horz" lIns="45720" tIns="45720" rIns="4572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4000" dirty="0"/>
              <a:t>Hypothesis 2: </a:t>
            </a:r>
          </a:p>
          <a:p>
            <a:pPr marL="0" indent="0">
              <a:buFont typeface="Tw Cen MT" panose="020B0602020104020603" pitchFamily="34" charset="0"/>
              <a:buNone/>
            </a:pPr>
            <a:r>
              <a:rPr lang="en-US" sz="4000" dirty="0"/>
              <a:t>The probability of a positive test result increases with age, within the pediatric population. </a:t>
            </a:r>
          </a:p>
        </p:txBody>
      </p:sp>
      <p:grpSp>
        <p:nvGrpSpPr>
          <p:cNvPr id="5" name="Group 4">
            <a:extLst>
              <a:ext uri="{FF2B5EF4-FFF2-40B4-BE49-F238E27FC236}">
                <a16:creationId xmlns:a16="http://schemas.microsoft.com/office/drawing/2014/main" id="{184451EF-3EFF-F24D-B116-70BBFD404003}"/>
              </a:ext>
            </a:extLst>
          </p:cNvPr>
          <p:cNvGrpSpPr/>
          <p:nvPr/>
        </p:nvGrpSpPr>
        <p:grpSpPr>
          <a:xfrm>
            <a:off x="292100" y="4767590"/>
            <a:ext cx="11607800" cy="795010"/>
            <a:chOff x="1167631" y="4767590"/>
            <a:chExt cx="9856738" cy="795010"/>
          </a:xfrm>
        </p:grpSpPr>
        <p:sp>
          <p:nvSpPr>
            <p:cNvPr id="6" name="Rectangle 5">
              <a:extLst>
                <a:ext uri="{FF2B5EF4-FFF2-40B4-BE49-F238E27FC236}">
                  <a16:creationId xmlns:a16="http://schemas.microsoft.com/office/drawing/2014/main" id="{B1B4507C-B584-DA4B-8223-4ABD96D77202}"/>
                </a:ext>
              </a:extLst>
            </p:cNvPr>
            <p:cNvSpPr/>
            <p:nvPr/>
          </p:nvSpPr>
          <p:spPr>
            <a:xfrm>
              <a:off x="1167632" y="4767590"/>
              <a:ext cx="9856737" cy="79501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78C575E-C009-ED4E-80D2-4834F2F360B8}"/>
                </a:ext>
              </a:extLst>
            </p:cNvPr>
            <p:cNvSpPr/>
            <p:nvPr/>
          </p:nvSpPr>
          <p:spPr>
            <a:xfrm>
              <a:off x="1167631" y="4949651"/>
              <a:ext cx="9856737" cy="430887"/>
            </a:xfrm>
            <a:prstGeom prst="rect">
              <a:avLst/>
            </a:prstGeom>
          </p:spPr>
          <p:txBody>
            <a:bodyPr wrap="square">
              <a:spAutoFit/>
            </a:bodyPr>
            <a:lstStyle/>
            <a:p>
              <a:r>
                <a:rPr lang="en-US" sz="2200" dirty="0" err="1">
                  <a:latin typeface="Consolas" panose="020B0609020204030204" pitchFamily="49" charset="0"/>
                  <a:ea typeface="Monaco" charset="0"/>
                  <a:cs typeface="Consolas" panose="020B0609020204030204" pitchFamily="49" charset="0"/>
                </a:rPr>
                <a:t>model_obj</a:t>
              </a:r>
              <a:r>
                <a:rPr lang="en-US" sz="2200" dirty="0">
                  <a:latin typeface="Consolas" panose="020B0609020204030204" pitchFamily="49" charset="0"/>
                  <a:ea typeface="Monaco" charset="0"/>
                  <a:cs typeface="Consolas" panose="020B0609020204030204" pitchFamily="49" charset="0"/>
                </a:rPr>
                <a:t> &lt;- test(outcome ~ predictors, data, </a:t>
              </a:r>
              <a:r>
                <a:rPr lang="en-US" sz="2200" dirty="0" err="1">
                  <a:latin typeface="Consolas" panose="020B0609020204030204" pitchFamily="49" charset="0"/>
                  <a:ea typeface="Monaco" charset="0"/>
                  <a:cs typeface="Consolas" panose="020B0609020204030204" pitchFamily="49" charset="0"/>
                </a:rPr>
                <a:t>other_arguments</a:t>
              </a:r>
              <a:r>
                <a:rPr lang="en-US" sz="2200" dirty="0">
                  <a:latin typeface="Consolas" panose="020B0609020204030204" pitchFamily="49" charset="0"/>
                  <a:ea typeface="Monaco" charset="0"/>
                  <a:cs typeface="Consolas" panose="020B0609020204030204" pitchFamily="49" charset="0"/>
                </a:rPr>
                <a:t>)</a:t>
              </a:r>
              <a:endParaRPr lang="en-US" sz="2200" dirty="0"/>
            </a:p>
          </p:txBody>
        </p:sp>
      </p:grpSp>
      <p:grpSp>
        <p:nvGrpSpPr>
          <p:cNvPr id="8" name="Group 7">
            <a:extLst>
              <a:ext uri="{FF2B5EF4-FFF2-40B4-BE49-F238E27FC236}">
                <a16:creationId xmlns:a16="http://schemas.microsoft.com/office/drawing/2014/main" id="{55425187-72F8-9F47-91C1-466D39B61BEF}"/>
              </a:ext>
            </a:extLst>
          </p:cNvPr>
          <p:cNvGrpSpPr/>
          <p:nvPr/>
        </p:nvGrpSpPr>
        <p:grpSpPr>
          <a:xfrm>
            <a:off x="292099" y="4767590"/>
            <a:ext cx="11760200" cy="795010"/>
            <a:chOff x="1038220" y="4615190"/>
            <a:chExt cx="9986148" cy="795010"/>
          </a:xfrm>
        </p:grpSpPr>
        <p:sp>
          <p:nvSpPr>
            <p:cNvPr id="9" name="Rectangle 8">
              <a:extLst>
                <a:ext uri="{FF2B5EF4-FFF2-40B4-BE49-F238E27FC236}">
                  <a16:creationId xmlns:a16="http://schemas.microsoft.com/office/drawing/2014/main" id="{7DECE40D-8DE0-5540-94A8-29DC9C1C0E41}"/>
                </a:ext>
              </a:extLst>
            </p:cNvPr>
            <p:cNvSpPr/>
            <p:nvPr/>
          </p:nvSpPr>
          <p:spPr>
            <a:xfrm>
              <a:off x="1038220" y="4615190"/>
              <a:ext cx="9856737" cy="79501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49D44F6-9F69-F443-87F1-FDEC4ED6DE36}"/>
                </a:ext>
              </a:extLst>
            </p:cNvPr>
            <p:cNvSpPr/>
            <p:nvPr/>
          </p:nvSpPr>
          <p:spPr>
            <a:xfrm>
              <a:off x="1167631" y="4797251"/>
              <a:ext cx="9856737" cy="430887"/>
            </a:xfrm>
            <a:prstGeom prst="rect">
              <a:avLst/>
            </a:prstGeom>
          </p:spPr>
          <p:txBody>
            <a:bodyPr wrap="square">
              <a:spAutoFit/>
            </a:bodyPr>
            <a:lstStyle/>
            <a:p>
              <a:r>
                <a:rPr lang="en-US" sz="2200" dirty="0">
                  <a:latin typeface="Consolas" panose="020B0609020204030204" pitchFamily="49" charset="0"/>
                  <a:ea typeface="Monaco" charset="0"/>
                  <a:cs typeface="Consolas" panose="020B0609020204030204" pitchFamily="49" charset="0"/>
                </a:rPr>
                <a:t>hyp2 &lt;- </a:t>
              </a:r>
              <a:r>
                <a:rPr lang="en-US" sz="2200" dirty="0" err="1">
                  <a:latin typeface="Consolas" panose="020B0609020204030204" pitchFamily="49" charset="0"/>
                  <a:ea typeface="Monaco" charset="0"/>
                  <a:cs typeface="Consolas" panose="020B0609020204030204" pitchFamily="49" charset="0"/>
                </a:rPr>
                <a:t>glm</a:t>
              </a:r>
              <a:r>
                <a:rPr lang="en-US" sz="2200" dirty="0">
                  <a:latin typeface="Consolas" panose="020B0609020204030204" pitchFamily="49" charset="0"/>
                  <a:ea typeface="Monaco" charset="0"/>
                  <a:cs typeface="Consolas" panose="020B0609020204030204" pitchFamily="49" charset="0"/>
                </a:rPr>
                <a:t>(result ~ age, data = </a:t>
              </a:r>
              <a:r>
                <a:rPr lang="en-US" sz="2200" dirty="0" err="1">
                  <a:latin typeface="Consolas" panose="020B0609020204030204" pitchFamily="49" charset="0"/>
                  <a:ea typeface="Monaco" charset="0"/>
                  <a:cs typeface="Consolas" panose="020B0609020204030204" pitchFamily="49" charset="0"/>
                </a:rPr>
                <a:t>model_data</a:t>
              </a:r>
              <a:r>
                <a:rPr lang="en-US" sz="2200" dirty="0">
                  <a:latin typeface="Consolas" panose="020B0609020204030204" pitchFamily="49" charset="0"/>
                  <a:ea typeface="Monaco" charset="0"/>
                  <a:cs typeface="Consolas" panose="020B0609020204030204" pitchFamily="49" charset="0"/>
                </a:rPr>
                <a:t>, family = binomial)</a:t>
              </a:r>
              <a:endParaRPr lang="en-US" sz="2200" dirty="0"/>
            </a:p>
          </p:txBody>
        </p:sp>
      </p:grpSp>
    </p:spTree>
    <p:extLst>
      <p:ext uri="{BB962C8B-B14F-4D97-AF65-F5344CB8AC3E}">
        <p14:creationId xmlns:p14="http://schemas.microsoft.com/office/powerpoint/2010/main" val="718819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971D5-967C-1149-BE74-F1F302CEC1E0}"/>
              </a:ext>
            </a:extLst>
          </p:cNvPr>
          <p:cNvSpPr>
            <a:spLocks noGrp="1"/>
          </p:cNvSpPr>
          <p:nvPr>
            <p:ph type="title"/>
          </p:nvPr>
        </p:nvSpPr>
        <p:spPr>
          <a:xfrm>
            <a:off x="962886" y="933271"/>
            <a:ext cx="9720072" cy="856234"/>
          </a:xfrm>
        </p:spPr>
        <p:txBody>
          <a:bodyPr>
            <a:normAutofit/>
          </a:bodyPr>
          <a:lstStyle/>
          <a:p>
            <a:r>
              <a:rPr lang="en-US" sz="5400" dirty="0"/>
              <a:t>Knowledge check</a:t>
            </a:r>
          </a:p>
        </p:txBody>
      </p:sp>
      <p:sp>
        <p:nvSpPr>
          <p:cNvPr id="3" name="Rectangle 2">
            <a:extLst>
              <a:ext uri="{FF2B5EF4-FFF2-40B4-BE49-F238E27FC236}">
                <a16:creationId xmlns:a16="http://schemas.microsoft.com/office/drawing/2014/main" id="{C06E7197-338E-A94E-8B2A-8EEA65D46D1C}"/>
              </a:ext>
            </a:extLst>
          </p:cNvPr>
          <p:cNvSpPr/>
          <p:nvPr/>
        </p:nvSpPr>
        <p:spPr>
          <a:xfrm>
            <a:off x="567559" y="2995035"/>
            <a:ext cx="11193517" cy="1767663"/>
          </a:xfrm>
          <a:prstGeom prst="rect">
            <a:avLst/>
          </a:prstGeom>
        </p:spPr>
        <p:txBody>
          <a:bodyPr wrap="square">
            <a:spAutoFit/>
          </a:bodyPr>
          <a:lstStyle/>
          <a:p>
            <a:pPr marL="91440" lvl="0" indent="-91440">
              <a:lnSpc>
                <a:spcPct val="90000"/>
              </a:lnSpc>
              <a:spcBef>
                <a:spcPts val="1200"/>
              </a:spcBef>
              <a:spcAft>
                <a:spcPts val="200"/>
              </a:spcAft>
              <a:buClr>
                <a:srgbClr val="1CADE4"/>
              </a:buClr>
              <a:buSzPct val="100000"/>
              <a:buFont typeface="Tw Cen MT" panose="020B0602020104020603" pitchFamily="34" charset="0"/>
              <a:buChar char=" "/>
            </a:pPr>
            <a:r>
              <a:rPr lang="en-US" sz="3600" dirty="0">
                <a:solidFill>
                  <a:srgbClr val="42BA97">
                    <a:lumMod val="75000"/>
                  </a:srgbClr>
                </a:solidFill>
              </a:rPr>
              <a:t>How would you run a linear regression in R predicting total turn around time (</a:t>
            </a:r>
            <a:r>
              <a:rPr lang="en-US" sz="3600" dirty="0" err="1">
                <a:solidFill>
                  <a:srgbClr val="42BA97">
                    <a:lumMod val="75000"/>
                  </a:srgbClr>
                </a:solidFill>
              </a:rPr>
              <a:t>total_tat</a:t>
            </a:r>
            <a:r>
              <a:rPr lang="en-US" sz="3600" dirty="0">
                <a:solidFill>
                  <a:srgbClr val="42BA97">
                    <a:lumMod val="75000"/>
                  </a:srgbClr>
                </a:solidFill>
              </a:rPr>
              <a:t>) from pandemic day (</a:t>
            </a:r>
            <a:r>
              <a:rPr lang="en-US" sz="3600" dirty="0" err="1">
                <a:solidFill>
                  <a:srgbClr val="42BA97">
                    <a:lumMod val="75000"/>
                  </a:srgbClr>
                </a:solidFill>
              </a:rPr>
              <a:t>pan_day</a:t>
            </a:r>
            <a:r>
              <a:rPr lang="en-US" sz="3600" dirty="0">
                <a:solidFill>
                  <a:srgbClr val="42BA97">
                    <a:lumMod val="75000"/>
                  </a:srgbClr>
                </a:solidFill>
              </a:rPr>
              <a:t>)? </a:t>
            </a:r>
          </a:p>
          <a:p>
            <a:pPr marL="91440" lvl="0" indent="-91440">
              <a:lnSpc>
                <a:spcPct val="90000"/>
              </a:lnSpc>
              <a:spcBef>
                <a:spcPts val="1200"/>
              </a:spcBef>
              <a:spcAft>
                <a:spcPts val="200"/>
              </a:spcAft>
              <a:buClr>
                <a:srgbClr val="1CADE4"/>
              </a:buClr>
              <a:buSzPct val="100000"/>
              <a:buFont typeface="Tw Cen MT" panose="020B0602020104020603" pitchFamily="34" charset="0"/>
              <a:buChar char=" "/>
            </a:pPr>
            <a:r>
              <a:rPr lang="en-US" sz="3600" dirty="0">
                <a:solidFill>
                  <a:srgbClr val="42BA97">
                    <a:lumMod val="75000"/>
                  </a:srgbClr>
                </a:solidFill>
              </a:rPr>
              <a:t>Type the model formula in the chat.</a:t>
            </a:r>
          </a:p>
        </p:txBody>
      </p:sp>
      <p:grpSp>
        <p:nvGrpSpPr>
          <p:cNvPr id="5" name="Group 4">
            <a:extLst>
              <a:ext uri="{FF2B5EF4-FFF2-40B4-BE49-F238E27FC236}">
                <a16:creationId xmlns:a16="http://schemas.microsoft.com/office/drawing/2014/main" id="{C8E0CDAF-E5DB-CD4D-AD1D-18C0E4A02CBC}"/>
              </a:ext>
            </a:extLst>
          </p:cNvPr>
          <p:cNvGrpSpPr/>
          <p:nvPr/>
        </p:nvGrpSpPr>
        <p:grpSpPr>
          <a:xfrm>
            <a:off x="533400" y="5298624"/>
            <a:ext cx="11125200" cy="795010"/>
            <a:chOff x="1167631" y="4767590"/>
            <a:chExt cx="9856738" cy="795010"/>
          </a:xfrm>
        </p:grpSpPr>
        <p:sp>
          <p:nvSpPr>
            <p:cNvPr id="6" name="Rectangle 5">
              <a:extLst>
                <a:ext uri="{FF2B5EF4-FFF2-40B4-BE49-F238E27FC236}">
                  <a16:creationId xmlns:a16="http://schemas.microsoft.com/office/drawing/2014/main" id="{65C0C705-6FB4-754E-91F6-0B84D69694A2}"/>
                </a:ext>
              </a:extLst>
            </p:cNvPr>
            <p:cNvSpPr/>
            <p:nvPr/>
          </p:nvSpPr>
          <p:spPr>
            <a:xfrm>
              <a:off x="1167632" y="4767590"/>
              <a:ext cx="9856737" cy="79501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7" name="Rectangle 6">
              <a:extLst>
                <a:ext uri="{FF2B5EF4-FFF2-40B4-BE49-F238E27FC236}">
                  <a16:creationId xmlns:a16="http://schemas.microsoft.com/office/drawing/2014/main" id="{C2D5D9A4-6DA6-5242-AD63-9113966DE232}"/>
                </a:ext>
              </a:extLst>
            </p:cNvPr>
            <p:cNvSpPr/>
            <p:nvPr/>
          </p:nvSpPr>
          <p:spPr>
            <a:xfrm>
              <a:off x="1167631" y="4949651"/>
              <a:ext cx="9856737" cy="461665"/>
            </a:xfrm>
            <a:prstGeom prst="rect">
              <a:avLst/>
            </a:prstGeom>
          </p:spPr>
          <p:txBody>
            <a:bodyPr wrap="square">
              <a:spAutoFit/>
            </a:bodyPr>
            <a:lstStyle/>
            <a:p>
              <a:r>
                <a:rPr lang="en-US" sz="2400" dirty="0" err="1">
                  <a:latin typeface="Consolas" panose="020B0609020204030204" pitchFamily="49" charset="0"/>
                  <a:ea typeface="Monaco" charset="0"/>
                  <a:cs typeface="Consolas" panose="020B0609020204030204" pitchFamily="49" charset="0"/>
                </a:rPr>
                <a:t>lm</a:t>
              </a:r>
              <a:r>
                <a:rPr lang="en-US" sz="2400" dirty="0">
                  <a:latin typeface="Consolas" panose="020B0609020204030204" pitchFamily="49" charset="0"/>
                  <a:ea typeface="Monaco" charset="0"/>
                  <a:cs typeface="Consolas" panose="020B0609020204030204" pitchFamily="49" charset="0"/>
                </a:rPr>
                <a:t>(</a:t>
              </a:r>
              <a:r>
                <a:rPr lang="en-US" sz="2400" dirty="0" err="1">
                  <a:latin typeface="Consolas" panose="020B0609020204030204" pitchFamily="49" charset="0"/>
                  <a:ea typeface="Monaco" charset="0"/>
                  <a:cs typeface="Consolas" panose="020B0609020204030204" pitchFamily="49" charset="0"/>
                </a:rPr>
                <a:t>total_tat</a:t>
              </a:r>
              <a:r>
                <a:rPr lang="en-US" sz="2400" dirty="0">
                  <a:latin typeface="Consolas" panose="020B0609020204030204" pitchFamily="49" charset="0"/>
                  <a:ea typeface="Monaco" charset="0"/>
                  <a:cs typeface="Consolas" panose="020B0609020204030204" pitchFamily="49" charset="0"/>
                </a:rPr>
                <a:t> ~ </a:t>
              </a:r>
              <a:r>
                <a:rPr lang="en-US" sz="2400" dirty="0" err="1">
                  <a:latin typeface="Consolas" panose="020B0609020204030204" pitchFamily="49" charset="0"/>
                  <a:ea typeface="Monaco" charset="0"/>
                  <a:cs typeface="Consolas" panose="020B0609020204030204" pitchFamily="49" charset="0"/>
                </a:rPr>
                <a:t>pan_day</a:t>
              </a:r>
              <a:r>
                <a:rPr lang="en-US" sz="2400" dirty="0">
                  <a:latin typeface="Consolas" panose="020B0609020204030204" pitchFamily="49" charset="0"/>
                  <a:ea typeface="Monaco" charset="0"/>
                  <a:cs typeface="Consolas" panose="020B0609020204030204" pitchFamily="49" charset="0"/>
                </a:rPr>
                <a:t>, data = </a:t>
              </a:r>
              <a:r>
                <a:rPr lang="en-US" sz="2400" dirty="0" err="1">
                  <a:latin typeface="Consolas" panose="020B0609020204030204" pitchFamily="49" charset="0"/>
                  <a:ea typeface="Monaco" charset="0"/>
                  <a:cs typeface="Consolas" panose="020B0609020204030204" pitchFamily="49" charset="0"/>
                </a:rPr>
                <a:t>model_data</a:t>
              </a:r>
              <a:r>
                <a:rPr lang="en-US" sz="2400" dirty="0">
                  <a:latin typeface="Consolas" panose="020B0609020204030204" pitchFamily="49" charset="0"/>
                  <a:ea typeface="Monaco" charset="0"/>
                  <a:cs typeface="Consolas" panose="020B0609020204030204" pitchFamily="49" charset="0"/>
                </a:rPr>
                <a:t>)</a:t>
              </a:r>
              <a:endParaRPr lang="en-US" sz="2400" dirty="0"/>
            </a:p>
          </p:txBody>
        </p:sp>
      </p:grpSp>
    </p:spTree>
    <p:extLst>
      <p:ext uri="{BB962C8B-B14F-4D97-AF65-F5344CB8AC3E}">
        <p14:creationId xmlns:p14="http://schemas.microsoft.com/office/powerpoint/2010/main" val="1259875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941DC-387F-7640-BC92-E425AF8CD784}"/>
              </a:ext>
            </a:extLst>
          </p:cNvPr>
          <p:cNvSpPr>
            <a:spLocks noGrp="1"/>
          </p:cNvSpPr>
          <p:nvPr>
            <p:ph type="title"/>
          </p:nvPr>
        </p:nvSpPr>
        <p:spPr>
          <a:xfrm>
            <a:off x="838200" y="998537"/>
            <a:ext cx="6832600" cy="1325563"/>
          </a:xfrm>
        </p:spPr>
        <p:txBody>
          <a:bodyPr/>
          <a:lstStyle/>
          <a:p>
            <a:r>
              <a:rPr lang="en-US" dirty="0"/>
              <a:t>Smile! You’re on camera</a:t>
            </a:r>
          </a:p>
        </p:txBody>
      </p:sp>
      <p:sp>
        <p:nvSpPr>
          <p:cNvPr id="3" name="Content Placeholder 2">
            <a:extLst>
              <a:ext uri="{FF2B5EF4-FFF2-40B4-BE49-F238E27FC236}">
                <a16:creationId xmlns:a16="http://schemas.microsoft.com/office/drawing/2014/main" id="{C8C69F6B-AF42-F646-B1A8-9ECD13F2C995}"/>
              </a:ext>
            </a:extLst>
          </p:cNvPr>
          <p:cNvSpPr>
            <a:spLocks noGrp="1"/>
          </p:cNvSpPr>
          <p:nvPr>
            <p:ph idx="1"/>
          </p:nvPr>
        </p:nvSpPr>
        <p:spPr>
          <a:xfrm>
            <a:off x="838200" y="2766219"/>
            <a:ext cx="9646085" cy="1880937"/>
          </a:xfrm>
        </p:spPr>
        <p:txBody>
          <a:bodyPr>
            <a:normAutofit lnSpcReduction="10000"/>
          </a:bodyPr>
          <a:lstStyle/>
          <a:p>
            <a:pPr marL="0" indent="0">
              <a:buNone/>
            </a:pPr>
            <a:endParaRPr lang="en-US" sz="3600" dirty="0"/>
          </a:p>
          <a:p>
            <a:pPr marL="0" indent="0">
              <a:buNone/>
            </a:pPr>
            <a:r>
              <a:rPr lang="en-US" sz="3600" dirty="0"/>
              <a:t>To see recordings of previous talks:</a:t>
            </a:r>
            <a:endParaRPr lang="en-US" sz="3600" dirty="0">
              <a:hlinkClick r:id="rId3"/>
            </a:endParaRPr>
          </a:p>
          <a:p>
            <a:pPr marL="0" indent="0">
              <a:buNone/>
            </a:pPr>
            <a:r>
              <a:rPr lang="en-US" sz="3600" dirty="0">
                <a:hlinkClick r:id="rId3"/>
              </a:rPr>
              <a:t>github.research.chop.edu/RUsers/Presentations</a:t>
            </a:r>
            <a:endParaRPr lang="en-US" sz="3600" dirty="0"/>
          </a:p>
        </p:txBody>
      </p:sp>
      <p:pic>
        <p:nvPicPr>
          <p:cNvPr id="2050" name="Picture 2">
            <a:extLst>
              <a:ext uri="{FF2B5EF4-FFF2-40B4-BE49-F238E27FC236}">
                <a16:creationId xmlns:a16="http://schemas.microsoft.com/office/drawing/2014/main" id="{441BE01D-4812-6E4C-8397-27E11A16FE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0800" y="556419"/>
            <a:ext cx="3683000"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481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6D4A0-44BB-4E4A-BC42-DB613EEE416D}"/>
              </a:ext>
            </a:extLst>
          </p:cNvPr>
          <p:cNvSpPr>
            <a:spLocks noGrp="1"/>
          </p:cNvSpPr>
          <p:nvPr>
            <p:ph type="title"/>
          </p:nvPr>
        </p:nvSpPr>
        <p:spPr/>
        <p:txBody>
          <a:bodyPr/>
          <a:lstStyle/>
          <a:p>
            <a:r>
              <a:rPr lang="en-US" dirty="0"/>
              <a:t>Examining model objects</a:t>
            </a:r>
          </a:p>
        </p:txBody>
      </p:sp>
    </p:spTree>
    <p:extLst>
      <p:ext uri="{BB962C8B-B14F-4D97-AF65-F5344CB8AC3E}">
        <p14:creationId xmlns:p14="http://schemas.microsoft.com/office/powerpoint/2010/main" val="7257792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88863-3F1B-D848-9093-93FD2C87D7C4}"/>
              </a:ext>
            </a:extLst>
          </p:cNvPr>
          <p:cNvSpPr>
            <a:spLocks noGrp="1"/>
          </p:cNvSpPr>
          <p:nvPr>
            <p:ph type="title"/>
          </p:nvPr>
        </p:nvSpPr>
        <p:spPr/>
        <p:txBody>
          <a:bodyPr/>
          <a:lstStyle/>
          <a:p>
            <a:r>
              <a:rPr lang="en-US" dirty="0"/>
              <a:t>What we’ll try</a:t>
            </a:r>
          </a:p>
        </p:txBody>
      </p:sp>
      <p:sp>
        <p:nvSpPr>
          <p:cNvPr id="5" name="Rectangle 4">
            <a:extLst>
              <a:ext uri="{FF2B5EF4-FFF2-40B4-BE49-F238E27FC236}">
                <a16:creationId xmlns:a16="http://schemas.microsoft.com/office/drawing/2014/main" id="{22447096-F872-9F40-9465-B86BB1D91988}"/>
              </a:ext>
            </a:extLst>
          </p:cNvPr>
          <p:cNvSpPr/>
          <p:nvPr/>
        </p:nvSpPr>
        <p:spPr>
          <a:xfrm>
            <a:off x="787399" y="2254267"/>
            <a:ext cx="3683001" cy="2161616"/>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6" name="Rectangle 5">
            <a:extLst>
              <a:ext uri="{FF2B5EF4-FFF2-40B4-BE49-F238E27FC236}">
                <a16:creationId xmlns:a16="http://schemas.microsoft.com/office/drawing/2014/main" id="{8BAE9FD5-4F56-2446-A02A-E414A8CBE581}"/>
              </a:ext>
            </a:extLst>
          </p:cNvPr>
          <p:cNvSpPr/>
          <p:nvPr/>
        </p:nvSpPr>
        <p:spPr>
          <a:xfrm>
            <a:off x="787399" y="2254267"/>
            <a:ext cx="3683001" cy="1938992"/>
          </a:xfrm>
          <a:prstGeom prst="rect">
            <a:avLst/>
          </a:prstGeom>
        </p:spPr>
        <p:txBody>
          <a:bodyPr wrap="square">
            <a:spAutoFit/>
          </a:bodyPr>
          <a:lstStyle/>
          <a:p>
            <a:r>
              <a:rPr lang="en-US" sz="2400" dirty="0" err="1">
                <a:latin typeface="Consolas" panose="020B0609020204030204" pitchFamily="49" charset="0"/>
                <a:ea typeface="Monaco" charset="0"/>
                <a:cs typeface="Consolas" panose="020B0609020204030204" pitchFamily="49" charset="0"/>
              </a:rPr>
              <a:t>model_obj</a:t>
            </a:r>
            <a:endParaRPr lang="en-US" sz="2400" dirty="0">
              <a:latin typeface="Consolas" panose="020B0609020204030204" pitchFamily="49" charset="0"/>
              <a:ea typeface="Monaco" charset="0"/>
              <a:cs typeface="Consolas" panose="020B0609020204030204" pitchFamily="49" charset="0"/>
            </a:endParaRPr>
          </a:p>
          <a:p>
            <a:endParaRPr lang="en-US" sz="2400" dirty="0">
              <a:latin typeface="Consolas" panose="020B0609020204030204" pitchFamily="49" charset="0"/>
              <a:ea typeface="Monaco"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summary(</a:t>
            </a:r>
            <a:r>
              <a:rPr lang="en-US" sz="2400" dirty="0" err="1">
                <a:latin typeface="Consolas" panose="020B0609020204030204" pitchFamily="49" charset="0"/>
                <a:cs typeface="Consolas" panose="020B0609020204030204" pitchFamily="49" charset="0"/>
              </a:rPr>
              <a:t>model_obj</a:t>
            </a:r>
            <a:r>
              <a:rPr lang="en-US" sz="2400" dirty="0">
                <a:latin typeface="Consolas" panose="020B0609020204030204" pitchFamily="49" charset="0"/>
                <a:cs typeface="Consolas" panose="020B0609020204030204" pitchFamily="49" charset="0"/>
              </a:rPr>
              <a:t>)</a:t>
            </a:r>
          </a:p>
          <a:p>
            <a:endParaRPr lang="en-US" sz="2400" dirty="0">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str(</a:t>
            </a:r>
            <a:r>
              <a:rPr lang="en-US" sz="2400" dirty="0" err="1">
                <a:latin typeface="Consolas" panose="020B0609020204030204" pitchFamily="49" charset="0"/>
                <a:cs typeface="Consolas" panose="020B0609020204030204" pitchFamily="49" charset="0"/>
              </a:rPr>
              <a:t>model_obj</a:t>
            </a:r>
            <a:r>
              <a:rPr lang="en-US" sz="2400" dirty="0">
                <a:latin typeface="Consolas" panose="020B0609020204030204" pitchFamily="49" charset="0"/>
                <a:cs typeface="Consolas" panose="020B0609020204030204" pitchFamily="49" charset="0"/>
              </a:rPr>
              <a:t>)</a:t>
            </a:r>
            <a:endParaRPr lang="en-US" sz="2400" dirty="0"/>
          </a:p>
        </p:txBody>
      </p:sp>
      <p:sp>
        <p:nvSpPr>
          <p:cNvPr id="9" name="TextBox 8">
            <a:extLst>
              <a:ext uri="{FF2B5EF4-FFF2-40B4-BE49-F238E27FC236}">
                <a16:creationId xmlns:a16="http://schemas.microsoft.com/office/drawing/2014/main" id="{B6CBD2D1-0474-FD4C-A49E-8BC2547E1728}"/>
              </a:ext>
            </a:extLst>
          </p:cNvPr>
          <p:cNvSpPr txBox="1"/>
          <p:nvPr/>
        </p:nvSpPr>
        <p:spPr>
          <a:xfrm>
            <a:off x="4787900" y="2247934"/>
            <a:ext cx="6631944" cy="1938992"/>
          </a:xfrm>
          <a:prstGeom prst="rect">
            <a:avLst/>
          </a:prstGeom>
          <a:noFill/>
        </p:spPr>
        <p:txBody>
          <a:bodyPr wrap="none" rtlCol="0">
            <a:spAutoFit/>
          </a:bodyPr>
          <a:lstStyle/>
          <a:p>
            <a:pPr marL="285750" indent="-285750">
              <a:buFont typeface="Wingdings" pitchFamily="2" charset="2"/>
              <a:buChar char="Ø"/>
            </a:pPr>
            <a:r>
              <a:rPr lang="en-US" sz="2400" dirty="0"/>
              <a:t>print a basic summary of the model</a:t>
            </a:r>
          </a:p>
          <a:p>
            <a:endParaRPr lang="en-US" sz="2400" dirty="0"/>
          </a:p>
          <a:p>
            <a:pPr marL="285750" indent="-285750">
              <a:buFont typeface="Wingdings" pitchFamily="2" charset="2"/>
              <a:buChar char="Ø"/>
            </a:pPr>
            <a:r>
              <a:rPr lang="en-US" sz="2400" dirty="0"/>
              <a:t>get a (usually) nicer printed summary</a:t>
            </a:r>
          </a:p>
          <a:p>
            <a:endParaRPr lang="en-US" sz="2400" dirty="0"/>
          </a:p>
          <a:p>
            <a:pPr marL="285750" indent="-285750">
              <a:buFont typeface="Wingdings" pitchFamily="2" charset="2"/>
              <a:buChar char="Ø"/>
            </a:pPr>
            <a:r>
              <a:rPr lang="en-US" sz="2400" dirty="0"/>
              <a:t>see everything in the model object, its full structure</a:t>
            </a:r>
          </a:p>
        </p:txBody>
      </p:sp>
    </p:spTree>
    <p:extLst>
      <p:ext uri="{BB962C8B-B14F-4D97-AF65-F5344CB8AC3E}">
        <p14:creationId xmlns:p14="http://schemas.microsoft.com/office/powerpoint/2010/main" val="1541145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7367D-9FE9-3C41-8333-4C0E5FAE84D5}"/>
              </a:ext>
            </a:extLst>
          </p:cNvPr>
          <p:cNvSpPr>
            <a:spLocks noGrp="1"/>
          </p:cNvSpPr>
          <p:nvPr>
            <p:ph type="title"/>
          </p:nvPr>
        </p:nvSpPr>
        <p:spPr/>
        <p:txBody>
          <a:bodyPr/>
          <a:lstStyle/>
          <a:p>
            <a:r>
              <a:rPr lang="en-US" dirty="0"/>
              <a:t>Presenting model results</a:t>
            </a:r>
          </a:p>
        </p:txBody>
      </p:sp>
    </p:spTree>
    <p:extLst>
      <p:ext uri="{BB962C8B-B14F-4D97-AF65-F5344CB8AC3E}">
        <p14:creationId xmlns:p14="http://schemas.microsoft.com/office/powerpoint/2010/main" val="586199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F66731-3744-7F45-8973-2913CEE3B028}"/>
              </a:ext>
            </a:extLst>
          </p:cNvPr>
          <p:cNvSpPr>
            <a:spLocks noGrp="1"/>
          </p:cNvSpPr>
          <p:nvPr>
            <p:ph type="sldNum" sz="quarter" idx="12"/>
          </p:nvPr>
        </p:nvSpPr>
        <p:spPr/>
        <p:txBody>
          <a:bodyPr/>
          <a:lstStyle/>
          <a:p>
            <a:fld id="{FBFEA71B-C421-F54F-A3C7-C1F2690B2CD4}" type="slidenum">
              <a:rPr lang="en-US" smtClean="0"/>
              <a:t>23</a:t>
            </a:fld>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9" name="Rectangle 8">
            <a:extLst>
              <a:ext uri="{FF2B5EF4-FFF2-40B4-BE49-F238E27FC236}">
                <a16:creationId xmlns:a16="http://schemas.microsoft.com/office/drawing/2014/main" id="{622B8748-36BE-EE4F-8CB3-F776E8432593}"/>
              </a:ext>
            </a:extLst>
          </p:cNvPr>
          <p:cNvSpPr/>
          <p:nvPr/>
        </p:nvSpPr>
        <p:spPr>
          <a:xfrm>
            <a:off x="6526924" y="3794294"/>
            <a:ext cx="1403131"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a:extLst>
              <a:ext uri="{FF2B5EF4-FFF2-40B4-BE49-F238E27FC236}">
                <a16:creationId xmlns:a16="http://schemas.microsoft.com/office/drawing/2014/main" id="{95A93E54-5DB8-8345-8D66-9D729F5B1EE7}"/>
              </a:ext>
            </a:extLst>
          </p:cNvPr>
          <p:cNvSpPr/>
          <p:nvPr/>
        </p:nvSpPr>
        <p:spPr>
          <a:xfrm>
            <a:off x="7930055" y="3794294"/>
            <a:ext cx="3767959"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94193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D0343-9355-6645-856E-214997119D59}"/>
              </a:ext>
            </a:extLst>
          </p:cNvPr>
          <p:cNvSpPr>
            <a:spLocks noGrp="1"/>
          </p:cNvSpPr>
          <p:nvPr>
            <p:ph type="title"/>
          </p:nvPr>
        </p:nvSpPr>
        <p:spPr/>
        <p:txBody>
          <a:bodyPr/>
          <a:lstStyle/>
          <a:p>
            <a:r>
              <a:rPr lang="en-US" dirty="0"/>
              <a:t>The output you actually need</a:t>
            </a:r>
          </a:p>
        </p:txBody>
      </p:sp>
      <p:pic>
        <p:nvPicPr>
          <p:cNvPr id="5" name="Content Placeholder 4" descr="Model summary for the linear model as printed in R. It is informative and relatively easy to read, but definitely not formatted correctly for use in a publication.">
            <a:extLst>
              <a:ext uri="{FF2B5EF4-FFF2-40B4-BE49-F238E27FC236}">
                <a16:creationId xmlns:a16="http://schemas.microsoft.com/office/drawing/2014/main" id="{BD5A2F3D-2EE3-8746-AF1E-323D2D3E3462}"/>
              </a:ext>
            </a:extLst>
          </p:cNvPr>
          <p:cNvPicPr>
            <a:picLocks noGrp="1" noChangeAspect="1"/>
          </p:cNvPicPr>
          <p:nvPr>
            <p:ph idx="1"/>
          </p:nvPr>
        </p:nvPicPr>
        <p:blipFill>
          <a:blip r:embed="rId3"/>
          <a:stretch>
            <a:fillRect/>
          </a:stretch>
        </p:blipFill>
        <p:spPr>
          <a:xfrm>
            <a:off x="1024128" y="2005434"/>
            <a:ext cx="4708148" cy="3057366"/>
          </a:xfrm>
        </p:spPr>
      </p:pic>
      <p:grpSp>
        <p:nvGrpSpPr>
          <p:cNvPr id="9" name="Group 8">
            <a:extLst>
              <a:ext uri="{FF2B5EF4-FFF2-40B4-BE49-F238E27FC236}">
                <a16:creationId xmlns:a16="http://schemas.microsoft.com/office/drawing/2014/main" id="{DB208836-4C17-8D46-9BAF-58CC42A28E90}"/>
              </a:ext>
            </a:extLst>
          </p:cNvPr>
          <p:cNvGrpSpPr/>
          <p:nvPr/>
        </p:nvGrpSpPr>
        <p:grpSpPr>
          <a:xfrm>
            <a:off x="2486869" y="5164981"/>
            <a:ext cx="1782667" cy="1107803"/>
            <a:chOff x="5204667" y="5164981"/>
            <a:chExt cx="1782667" cy="1107803"/>
          </a:xfrm>
        </p:grpSpPr>
        <p:sp>
          <p:nvSpPr>
            <p:cNvPr id="6" name="TextBox 5">
              <a:extLst>
                <a:ext uri="{FF2B5EF4-FFF2-40B4-BE49-F238E27FC236}">
                  <a16:creationId xmlns:a16="http://schemas.microsoft.com/office/drawing/2014/main" id="{489542B7-14A1-064A-9E6E-4EBF7C2F6A73}"/>
                </a:ext>
              </a:extLst>
            </p:cNvPr>
            <p:cNvSpPr txBox="1"/>
            <p:nvPr/>
          </p:nvSpPr>
          <p:spPr>
            <a:xfrm>
              <a:off x="5204667" y="5688009"/>
              <a:ext cx="1782667" cy="584775"/>
            </a:xfrm>
            <a:prstGeom prst="rect">
              <a:avLst/>
            </a:prstGeom>
            <a:noFill/>
          </p:spPr>
          <p:txBody>
            <a:bodyPr wrap="none" rtlCol="0">
              <a:spAutoFit/>
            </a:bodyPr>
            <a:lstStyle/>
            <a:p>
              <a:r>
                <a:rPr lang="en-US" sz="3200" dirty="0">
                  <a:solidFill>
                    <a:srgbClr val="C00000"/>
                  </a:solidFill>
                </a:rPr>
                <a:t>NOT THIS</a:t>
              </a:r>
            </a:p>
          </p:txBody>
        </p:sp>
        <p:cxnSp>
          <p:nvCxnSpPr>
            <p:cNvPr id="8" name="Straight Arrow Connector 7">
              <a:extLst>
                <a:ext uri="{FF2B5EF4-FFF2-40B4-BE49-F238E27FC236}">
                  <a16:creationId xmlns:a16="http://schemas.microsoft.com/office/drawing/2014/main" id="{9E286330-903D-9C45-B44D-34B00BE96274}"/>
                </a:ext>
              </a:extLst>
            </p:cNvPr>
            <p:cNvCxnSpPr>
              <a:cxnSpLocks/>
            </p:cNvCxnSpPr>
            <p:nvPr/>
          </p:nvCxnSpPr>
          <p:spPr>
            <a:xfrm flipV="1">
              <a:off x="6096000" y="5164981"/>
              <a:ext cx="0" cy="52302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3A4F6868-87F7-FF44-A4F1-257EA659D7F2}"/>
              </a:ext>
            </a:extLst>
          </p:cNvPr>
          <p:cNvSpPr txBox="1"/>
          <p:nvPr/>
        </p:nvSpPr>
        <p:spPr>
          <a:xfrm>
            <a:off x="6311590" y="2305615"/>
            <a:ext cx="5323138" cy="2677656"/>
          </a:xfrm>
          <a:prstGeom prst="rect">
            <a:avLst/>
          </a:prstGeom>
          <a:noFill/>
        </p:spPr>
        <p:txBody>
          <a:bodyPr wrap="square" rtlCol="0">
            <a:spAutoFit/>
          </a:bodyPr>
          <a:lstStyle/>
          <a:p>
            <a:pPr marL="285750" indent="-285750">
              <a:buFont typeface="Arial" panose="020B0604020202020204" pitchFamily="34" charset="0"/>
              <a:buChar char="•"/>
            </a:pPr>
            <a:r>
              <a:rPr lang="en-US" sz="2800" dirty="0"/>
              <a:t>Tables that print nicely, and let you control style choices so you can adapt as needed</a:t>
            </a:r>
          </a:p>
          <a:p>
            <a:pPr marL="285750" indent="-285750">
              <a:buFont typeface="Arial" panose="020B0604020202020204" pitchFamily="34" charset="0"/>
              <a:buChar char="•"/>
            </a:pPr>
            <a:r>
              <a:rPr lang="en-US" sz="2800" dirty="0"/>
              <a:t>Figures (not covered today)</a:t>
            </a:r>
          </a:p>
          <a:p>
            <a:pPr marL="285750" indent="-285750">
              <a:buFont typeface="Arial" panose="020B0604020202020204" pitchFamily="34" charset="0"/>
              <a:buChar char="•"/>
            </a:pPr>
            <a:r>
              <a:rPr lang="en-US" sz="2800" dirty="0"/>
              <a:t>Results reported “in line”, woven into the narrative text you write. </a:t>
            </a:r>
          </a:p>
        </p:txBody>
      </p:sp>
    </p:spTree>
    <p:extLst>
      <p:ext uri="{BB962C8B-B14F-4D97-AF65-F5344CB8AC3E}">
        <p14:creationId xmlns:p14="http://schemas.microsoft.com/office/powerpoint/2010/main" val="938833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6A66D-EF77-B34E-9BCE-8BE2ED3AA3D1}"/>
              </a:ext>
            </a:extLst>
          </p:cNvPr>
          <p:cNvSpPr>
            <a:spLocks noGrp="1"/>
          </p:cNvSpPr>
          <p:nvPr>
            <p:ph type="title"/>
          </p:nvPr>
        </p:nvSpPr>
        <p:spPr/>
        <p:txBody>
          <a:bodyPr>
            <a:normAutofit fontScale="90000"/>
          </a:bodyPr>
          <a:lstStyle/>
          <a:p>
            <a:r>
              <a:rPr lang="en-US" dirty="0"/>
              <a:t>stargazer: beautiful tables from R output</a:t>
            </a:r>
          </a:p>
        </p:txBody>
      </p:sp>
      <p:sp>
        <p:nvSpPr>
          <p:cNvPr id="3" name="Content Placeholder 2">
            <a:extLst>
              <a:ext uri="{FF2B5EF4-FFF2-40B4-BE49-F238E27FC236}">
                <a16:creationId xmlns:a16="http://schemas.microsoft.com/office/drawing/2014/main" id="{6EDF489B-9042-074F-A63F-6922B3870BC4}"/>
              </a:ext>
            </a:extLst>
          </p:cNvPr>
          <p:cNvSpPr>
            <a:spLocks noGrp="1"/>
          </p:cNvSpPr>
          <p:nvPr>
            <p:ph idx="1"/>
          </p:nvPr>
        </p:nvSpPr>
        <p:spPr>
          <a:xfrm>
            <a:off x="1024128" y="5776332"/>
            <a:ext cx="9720073" cy="533027"/>
          </a:xfrm>
        </p:spPr>
        <p:txBody>
          <a:bodyPr/>
          <a:lstStyle/>
          <a:p>
            <a:r>
              <a:rPr lang="en-US" dirty="0">
                <a:hlinkClick r:id="rId3"/>
              </a:rPr>
              <a:t>https://cran.r-project.org/web/packages/stargazer/vignettes/stargazer.pdf</a:t>
            </a:r>
            <a:r>
              <a:rPr lang="en-US" dirty="0"/>
              <a:t> </a:t>
            </a:r>
          </a:p>
        </p:txBody>
      </p:sp>
      <p:pic>
        <p:nvPicPr>
          <p:cNvPr id="7" name="Picture 6" descr="A screenshot of a computer&#10;&#10;Description automatically generated with medium confidence">
            <a:extLst>
              <a:ext uri="{FF2B5EF4-FFF2-40B4-BE49-F238E27FC236}">
                <a16:creationId xmlns:a16="http://schemas.microsoft.com/office/drawing/2014/main" id="{212903BE-FF75-754A-831E-C3AF7D7E8395}"/>
              </a:ext>
            </a:extLst>
          </p:cNvPr>
          <p:cNvPicPr>
            <a:picLocks noChangeAspect="1"/>
          </p:cNvPicPr>
          <p:nvPr/>
        </p:nvPicPr>
        <p:blipFill>
          <a:blip r:embed="rId4"/>
          <a:stretch>
            <a:fillRect/>
          </a:stretch>
        </p:blipFill>
        <p:spPr>
          <a:xfrm>
            <a:off x="5379802" y="1800921"/>
            <a:ext cx="4782757" cy="3256157"/>
          </a:xfrm>
          <a:prstGeom prst="rect">
            <a:avLst/>
          </a:prstGeom>
        </p:spPr>
      </p:pic>
      <p:pic>
        <p:nvPicPr>
          <p:cNvPr id="9" name="Picture 8" descr="Table&#10;&#10;Description automatically generated">
            <a:extLst>
              <a:ext uri="{FF2B5EF4-FFF2-40B4-BE49-F238E27FC236}">
                <a16:creationId xmlns:a16="http://schemas.microsoft.com/office/drawing/2014/main" id="{9D3B86DC-1E2F-3841-89C7-DA5C4756449E}"/>
              </a:ext>
            </a:extLst>
          </p:cNvPr>
          <p:cNvPicPr>
            <a:picLocks noChangeAspect="1"/>
          </p:cNvPicPr>
          <p:nvPr/>
        </p:nvPicPr>
        <p:blipFill>
          <a:blip r:embed="rId5"/>
          <a:stretch>
            <a:fillRect/>
          </a:stretch>
        </p:blipFill>
        <p:spPr>
          <a:xfrm>
            <a:off x="1024128" y="2291946"/>
            <a:ext cx="3828430" cy="2274108"/>
          </a:xfrm>
          <a:prstGeom prst="rect">
            <a:avLst/>
          </a:prstGeom>
        </p:spPr>
      </p:pic>
    </p:spTree>
    <p:extLst>
      <p:ext uri="{BB962C8B-B14F-4D97-AF65-F5344CB8AC3E}">
        <p14:creationId xmlns:p14="http://schemas.microsoft.com/office/powerpoint/2010/main" val="602380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62C60-26DB-3249-8EC0-630F08931C23}"/>
              </a:ext>
            </a:extLst>
          </p:cNvPr>
          <p:cNvSpPr>
            <a:spLocks noGrp="1"/>
          </p:cNvSpPr>
          <p:nvPr>
            <p:ph type="title"/>
          </p:nvPr>
        </p:nvSpPr>
        <p:spPr/>
        <p:txBody>
          <a:bodyPr/>
          <a:lstStyle/>
          <a:p>
            <a:r>
              <a:rPr lang="en-US" dirty="0"/>
              <a:t>Many more kinds of models</a:t>
            </a:r>
          </a:p>
        </p:txBody>
      </p:sp>
      <p:sp>
        <p:nvSpPr>
          <p:cNvPr id="3" name="Content Placeholder 2">
            <a:extLst>
              <a:ext uri="{FF2B5EF4-FFF2-40B4-BE49-F238E27FC236}">
                <a16:creationId xmlns:a16="http://schemas.microsoft.com/office/drawing/2014/main" id="{FABC97B6-0E05-7E4A-BA8E-4FF092CE47FA}"/>
              </a:ext>
            </a:extLst>
          </p:cNvPr>
          <p:cNvSpPr>
            <a:spLocks noGrp="1"/>
          </p:cNvSpPr>
          <p:nvPr>
            <p:ph idx="1"/>
          </p:nvPr>
        </p:nvSpPr>
        <p:spPr>
          <a:xfrm>
            <a:off x="1024129" y="1656272"/>
            <a:ext cx="5582412" cy="4653088"/>
          </a:xfrm>
        </p:spPr>
        <p:txBody>
          <a:bodyPr>
            <a:normAutofit/>
          </a:bodyPr>
          <a:lstStyle/>
          <a:p>
            <a:r>
              <a:rPr lang="en-US" sz="3200" dirty="0"/>
              <a:t>ANOVA</a:t>
            </a:r>
          </a:p>
          <a:p>
            <a:r>
              <a:rPr lang="en-US" sz="3200" dirty="0"/>
              <a:t>ANCOVA			</a:t>
            </a:r>
          </a:p>
          <a:p>
            <a:r>
              <a:rPr lang="en-US" sz="3200" dirty="0"/>
              <a:t>MANOVA</a:t>
            </a:r>
          </a:p>
          <a:p>
            <a:r>
              <a:rPr lang="en-US" sz="3200" dirty="0"/>
              <a:t>mixed effects modeling</a:t>
            </a:r>
          </a:p>
          <a:p>
            <a:r>
              <a:rPr lang="en-US" sz="3200" dirty="0"/>
              <a:t>structural equation modeling</a:t>
            </a:r>
          </a:p>
          <a:p>
            <a:r>
              <a:rPr lang="en-US" sz="3200" dirty="0"/>
              <a:t>mediation / path analysis</a:t>
            </a:r>
          </a:p>
          <a:p>
            <a:r>
              <a:rPr lang="en-US" sz="3200" dirty="0"/>
              <a:t>factor analysis</a:t>
            </a:r>
          </a:p>
        </p:txBody>
      </p:sp>
      <p:grpSp>
        <p:nvGrpSpPr>
          <p:cNvPr id="17" name="Group 16">
            <a:extLst>
              <a:ext uri="{FF2B5EF4-FFF2-40B4-BE49-F238E27FC236}">
                <a16:creationId xmlns:a16="http://schemas.microsoft.com/office/drawing/2014/main" id="{B5FA21B2-2039-004D-BBF7-3F323180D418}"/>
              </a:ext>
            </a:extLst>
          </p:cNvPr>
          <p:cNvGrpSpPr/>
          <p:nvPr/>
        </p:nvGrpSpPr>
        <p:grpSpPr>
          <a:xfrm>
            <a:off x="3280410" y="1656272"/>
            <a:ext cx="1623060" cy="1658428"/>
            <a:chOff x="3280410" y="1656272"/>
            <a:chExt cx="1623060" cy="1658428"/>
          </a:xfrm>
        </p:grpSpPr>
        <p:sp>
          <p:nvSpPr>
            <p:cNvPr id="10" name="Rectangle 9">
              <a:extLst>
                <a:ext uri="{FF2B5EF4-FFF2-40B4-BE49-F238E27FC236}">
                  <a16:creationId xmlns:a16="http://schemas.microsoft.com/office/drawing/2014/main" id="{C20C547C-D49B-DC48-AC26-2A91773AC383}"/>
                </a:ext>
              </a:extLst>
            </p:cNvPr>
            <p:cNvSpPr/>
            <p:nvPr/>
          </p:nvSpPr>
          <p:spPr>
            <a:xfrm>
              <a:off x="3871213" y="2172814"/>
              <a:ext cx="1032257" cy="6463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 name="Right Brace 3">
              <a:extLst>
                <a:ext uri="{FF2B5EF4-FFF2-40B4-BE49-F238E27FC236}">
                  <a16:creationId xmlns:a16="http://schemas.microsoft.com/office/drawing/2014/main" id="{8ADF5673-BEBF-584E-A07D-FF55EBE8EBA5}"/>
                </a:ext>
              </a:extLst>
            </p:cNvPr>
            <p:cNvSpPr/>
            <p:nvPr/>
          </p:nvSpPr>
          <p:spPr>
            <a:xfrm>
              <a:off x="3280410" y="1656272"/>
              <a:ext cx="491490" cy="1658428"/>
            </a:xfrm>
            <a:prstGeom prst="rightBrace">
              <a:avLst>
                <a:gd name="adj1" fmla="val 40079"/>
                <a:gd name="adj2" fmla="val 50689"/>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A26C4845-36F2-EF45-A04E-F04F0D0281A3}"/>
                </a:ext>
              </a:extLst>
            </p:cNvPr>
            <p:cNvSpPr txBox="1"/>
            <p:nvPr/>
          </p:nvSpPr>
          <p:spPr>
            <a:xfrm>
              <a:off x="3923969" y="2116600"/>
              <a:ext cx="843501" cy="646331"/>
            </a:xfrm>
            <a:prstGeom prst="rect">
              <a:avLst/>
            </a:prstGeom>
            <a:noFill/>
          </p:spPr>
          <p:txBody>
            <a:bodyPr wrap="none" rtlCol="0">
              <a:spAutoFit/>
            </a:bodyPr>
            <a:lstStyle/>
            <a:p>
              <a:r>
                <a:rPr lang="en-US" sz="3600" dirty="0" err="1"/>
                <a:t>lm</a:t>
              </a:r>
              <a:r>
                <a:rPr lang="en-US" sz="3600" dirty="0"/>
                <a:t>()</a:t>
              </a:r>
            </a:p>
          </p:txBody>
        </p:sp>
      </p:grpSp>
      <p:grpSp>
        <p:nvGrpSpPr>
          <p:cNvPr id="14" name="Group 13">
            <a:extLst>
              <a:ext uri="{FF2B5EF4-FFF2-40B4-BE49-F238E27FC236}">
                <a16:creationId xmlns:a16="http://schemas.microsoft.com/office/drawing/2014/main" id="{2F6484DA-78A0-5E45-9002-013E1F7A497B}"/>
              </a:ext>
            </a:extLst>
          </p:cNvPr>
          <p:cNvGrpSpPr/>
          <p:nvPr/>
        </p:nvGrpSpPr>
        <p:grpSpPr>
          <a:xfrm>
            <a:off x="5884164" y="4151822"/>
            <a:ext cx="5686930" cy="1658428"/>
            <a:chOff x="5884164" y="4151822"/>
            <a:chExt cx="5686930" cy="1658428"/>
          </a:xfrm>
        </p:grpSpPr>
        <p:sp>
          <p:nvSpPr>
            <p:cNvPr id="5" name="Right Brace 4">
              <a:extLst>
                <a:ext uri="{FF2B5EF4-FFF2-40B4-BE49-F238E27FC236}">
                  <a16:creationId xmlns:a16="http://schemas.microsoft.com/office/drawing/2014/main" id="{39B882A8-E67B-C941-90AC-2FF93305AB23}"/>
                </a:ext>
              </a:extLst>
            </p:cNvPr>
            <p:cNvSpPr/>
            <p:nvPr/>
          </p:nvSpPr>
          <p:spPr>
            <a:xfrm>
              <a:off x="5884164" y="4151822"/>
              <a:ext cx="491490" cy="1658428"/>
            </a:xfrm>
            <a:prstGeom prst="rightBrace">
              <a:avLst>
                <a:gd name="adj1" fmla="val 40079"/>
                <a:gd name="adj2" fmla="val 50689"/>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3" name="Group 12">
              <a:extLst>
                <a:ext uri="{FF2B5EF4-FFF2-40B4-BE49-F238E27FC236}">
                  <a16:creationId xmlns:a16="http://schemas.microsoft.com/office/drawing/2014/main" id="{11C8AB43-D431-7741-89B9-6DE3779B1676}"/>
                </a:ext>
              </a:extLst>
            </p:cNvPr>
            <p:cNvGrpSpPr/>
            <p:nvPr/>
          </p:nvGrpSpPr>
          <p:grpSpPr>
            <a:xfrm>
              <a:off x="6570332" y="4372517"/>
              <a:ext cx="5000762" cy="1200329"/>
              <a:chOff x="6570332" y="4372517"/>
              <a:chExt cx="5000762" cy="1200329"/>
            </a:xfrm>
          </p:grpSpPr>
          <p:sp>
            <p:nvSpPr>
              <p:cNvPr id="12" name="Rectangle 11">
                <a:extLst>
                  <a:ext uri="{FF2B5EF4-FFF2-40B4-BE49-F238E27FC236}">
                    <a16:creationId xmlns:a16="http://schemas.microsoft.com/office/drawing/2014/main" id="{FBD4BE88-56AF-FF4F-AB3D-241BDCF7405E}"/>
                  </a:ext>
                </a:extLst>
              </p:cNvPr>
              <p:cNvSpPr/>
              <p:nvPr/>
            </p:nvSpPr>
            <p:spPr>
              <a:xfrm>
                <a:off x="6596271" y="4390591"/>
                <a:ext cx="4974823" cy="6463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8" name="TextBox 7">
                <a:extLst>
                  <a:ext uri="{FF2B5EF4-FFF2-40B4-BE49-F238E27FC236}">
                    <a16:creationId xmlns:a16="http://schemas.microsoft.com/office/drawing/2014/main" id="{A43579BD-90DC-4C49-84C7-331CAA53E4FB}"/>
                  </a:ext>
                </a:extLst>
              </p:cNvPr>
              <p:cNvSpPr txBox="1"/>
              <p:nvPr/>
            </p:nvSpPr>
            <p:spPr>
              <a:xfrm>
                <a:off x="6570332" y="4372517"/>
                <a:ext cx="4974823" cy="1200329"/>
              </a:xfrm>
              <a:prstGeom prst="rect">
                <a:avLst/>
              </a:prstGeom>
              <a:noFill/>
            </p:spPr>
            <p:txBody>
              <a:bodyPr wrap="none" rtlCol="0">
                <a:spAutoFit/>
              </a:bodyPr>
              <a:lstStyle/>
              <a:p>
                <a:r>
                  <a:rPr lang="en-US" sz="3600" dirty="0" err="1"/>
                  <a:t>install.packages</a:t>
                </a:r>
                <a:r>
                  <a:rPr lang="en-US" sz="3600" dirty="0"/>
                  <a:t>(“</a:t>
                </a:r>
                <a:r>
                  <a:rPr lang="en-US" sz="3600" dirty="0" err="1"/>
                  <a:t>lavaan</a:t>
                </a:r>
                <a:r>
                  <a:rPr lang="en-US" sz="3600" dirty="0"/>
                  <a:t>”)</a:t>
                </a:r>
                <a:endParaRPr lang="en-US" sz="3600" dirty="0">
                  <a:hlinkClick r:id="rId3"/>
                </a:endParaRPr>
              </a:p>
              <a:p>
                <a:r>
                  <a:rPr lang="en-US" sz="3600" dirty="0">
                    <a:hlinkClick r:id="rId3"/>
                  </a:rPr>
                  <a:t>https://lavaan.ugent.be/</a:t>
                </a:r>
                <a:r>
                  <a:rPr lang="en-US" sz="3600" dirty="0"/>
                  <a:t> </a:t>
                </a:r>
              </a:p>
            </p:txBody>
          </p:sp>
        </p:grpSp>
      </p:grpSp>
      <p:grpSp>
        <p:nvGrpSpPr>
          <p:cNvPr id="16" name="Group 15">
            <a:extLst>
              <a:ext uri="{FF2B5EF4-FFF2-40B4-BE49-F238E27FC236}">
                <a16:creationId xmlns:a16="http://schemas.microsoft.com/office/drawing/2014/main" id="{F40E7030-C0D1-7545-B0AF-E9A6D5C83505}"/>
              </a:ext>
            </a:extLst>
          </p:cNvPr>
          <p:cNvGrpSpPr/>
          <p:nvPr/>
        </p:nvGrpSpPr>
        <p:grpSpPr>
          <a:xfrm>
            <a:off x="5040630" y="3440430"/>
            <a:ext cx="5277590" cy="676847"/>
            <a:chOff x="5040630" y="3440430"/>
            <a:chExt cx="5277590" cy="676847"/>
          </a:xfrm>
        </p:grpSpPr>
        <p:sp>
          <p:nvSpPr>
            <p:cNvPr id="6" name="Right Brace 5">
              <a:extLst>
                <a:ext uri="{FF2B5EF4-FFF2-40B4-BE49-F238E27FC236}">
                  <a16:creationId xmlns:a16="http://schemas.microsoft.com/office/drawing/2014/main" id="{2C72DC39-B937-8C48-A796-F3D0681016DF}"/>
                </a:ext>
              </a:extLst>
            </p:cNvPr>
            <p:cNvSpPr/>
            <p:nvPr/>
          </p:nvSpPr>
          <p:spPr>
            <a:xfrm>
              <a:off x="5040630" y="3590386"/>
              <a:ext cx="152400" cy="403860"/>
            </a:xfrm>
            <a:prstGeom prst="rightBrace">
              <a:avLst>
                <a:gd name="adj1" fmla="val 29683"/>
                <a:gd name="adj2" fmla="val 48778"/>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5" name="Group 14">
              <a:extLst>
                <a:ext uri="{FF2B5EF4-FFF2-40B4-BE49-F238E27FC236}">
                  <a16:creationId xmlns:a16="http://schemas.microsoft.com/office/drawing/2014/main" id="{90431723-F779-2B40-988B-363E66440537}"/>
                </a:ext>
              </a:extLst>
            </p:cNvPr>
            <p:cNvGrpSpPr/>
            <p:nvPr/>
          </p:nvGrpSpPr>
          <p:grpSpPr>
            <a:xfrm>
              <a:off x="5343397" y="3440430"/>
              <a:ext cx="4974823" cy="676847"/>
              <a:chOff x="5343397" y="3440430"/>
              <a:chExt cx="4974823" cy="676847"/>
            </a:xfrm>
          </p:grpSpPr>
          <p:sp>
            <p:nvSpPr>
              <p:cNvPr id="11" name="Rectangle 10">
                <a:extLst>
                  <a:ext uri="{FF2B5EF4-FFF2-40B4-BE49-F238E27FC236}">
                    <a16:creationId xmlns:a16="http://schemas.microsoft.com/office/drawing/2014/main" id="{239D4847-CF96-F14F-B99F-0EDD6ADAE52C}"/>
                  </a:ext>
                </a:extLst>
              </p:cNvPr>
              <p:cNvSpPr/>
              <p:nvPr/>
            </p:nvSpPr>
            <p:spPr>
              <a:xfrm>
                <a:off x="5343397" y="3470946"/>
                <a:ext cx="4974823" cy="6463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TextBox 8">
                <a:extLst>
                  <a:ext uri="{FF2B5EF4-FFF2-40B4-BE49-F238E27FC236}">
                    <a16:creationId xmlns:a16="http://schemas.microsoft.com/office/drawing/2014/main" id="{4D9E72D4-F75A-0941-9629-CA3E76632826}"/>
                  </a:ext>
                </a:extLst>
              </p:cNvPr>
              <p:cNvSpPr txBox="1"/>
              <p:nvPr/>
            </p:nvSpPr>
            <p:spPr>
              <a:xfrm>
                <a:off x="5396852" y="3440430"/>
                <a:ext cx="4608954" cy="646331"/>
              </a:xfrm>
              <a:prstGeom prst="rect">
                <a:avLst/>
              </a:prstGeom>
              <a:noFill/>
            </p:spPr>
            <p:txBody>
              <a:bodyPr wrap="none" rtlCol="0">
                <a:spAutoFit/>
              </a:bodyPr>
              <a:lstStyle/>
              <a:p>
                <a:r>
                  <a:rPr lang="en-US" sz="3600" dirty="0" err="1"/>
                  <a:t>install.packages</a:t>
                </a:r>
                <a:r>
                  <a:rPr lang="en-US" sz="3600" dirty="0"/>
                  <a:t>(“lme4”)</a:t>
                </a:r>
              </a:p>
            </p:txBody>
          </p:sp>
        </p:grpSp>
      </p:grpSp>
    </p:spTree>
    <p:extLst>
      <p:ext uri="{BB962C8B-B14F-4D97-AF65-F5344CB8AC3E}">
        <p14:creationId xmlns:p14="http://schemas.microsoft.com/office/powerpoint/2010/main" val="80237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9E403-1480-6E41-BE37-731B87E8A850}"/>
              </a:ext>
            </a:extLst>
          </p:cNvPr>
          <p:cNvSpPr>
            <a:spLocks noGrp="1"/>
          </p:cNvSpPr>
          <p:nvPr>
            <p:ph type="title"/>
          </p:nvPr>
        </p:nvSpPr>
        <p:spPr>
          <a:xfrm>
            <a:off x="5097780" y="585216"/>
            <a:ext cx="5646420" cy="795010"/>
          </a:xfrm>
        </p:spPr>
        <p:txBody>
          <a:bodyPr/>
          <a:lstStyle/>
          <a:p>
            <a:r>
              <a:rPr lang="en-US" dirty="0"/>
              <a:t>Many models at once</a:t>
            </a:r>
          </a:p>
        </p:txBody>
      </p:sp>
      <p:sp>
        <p:nvSpPr>
          <p:cNvPr id="3" name="Content Placeholder 2">
            <a:extLst>
              <a:ext uri="{FF2B5EF4-FFF2-40B4-BE49-F238E27FC236}">
                <a16:creationId xmlns:a16="http://schemas.microsoft.com/office/drawing/2014/main" id="{B1EEDD58-9B1E-0441-A353-4397CFEFD1C2}"/>
              </a:ext>
            </a:extLst>
          </p:cNvPr>
          <p:cNvSpPr>
            <a:spLocks noGrp="1"/>
          </p:cNvSpPr>
          <p:nvPr>
            <p:ph idx="1"/>
          </p:nvPr>
        </p:nvSpPr>
        <p:spPr>
          <a:xfrm>
            <a:off x="4572000" y="6272784"/>
            <a:ext cx="6663690" cy="548640"/>
          </a:xfrm>
        </p:spPr>
        <p:txBody>
          <a:bodyPr>
            <a:normAutofit/>
          </a:bodyPr>
          <a:lstStyle/>
          <a:p>
            <a:r>
              <a:rPr lang="en-US" sz="2800" dirty="0">
                <a:hlinkClick r:id="rId3"/>
              </a:rPr>
              <a:t>https://r4ds.had.co.nz/many-models.html</a:t>
            </a:r>
            <a:r>
              <a:rPr lang="en-US" sz="2800" dirty="0"/>
              <a:t> </a:t>
            </a:r>
          </a:p>
        </p:txBody>
      </p:sp>
      <p:pic>
        <p:nvPicPr>
          <p:cNvPr id="2050" name="Picture 2" descr="Buy from amazon">
            <a:extLst>
              <a:ext uri="{FF2B5EF4-FFF2-40B4-BE49-F238E27FC236}">
                <a16:creationId xmlns:a16="http://schemas.microsoft.com/office/drawing/2014/main" id="{6A27DF2E-BBA6-074A-9496-4D8E23750A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57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F6F7E87E-E6CD-0C49-8CB2-B92C0A58A5B6}"/>
              </a:ext>
            </a:extLst>
          </p:cNvPr>
          <p:cNvGrpSpPr/>
          <p:nvPr/>
        </p:nvGrpSpPr>
        <p:grpSpPr>
          <a:xfrm>
            <a:off x="4889739" y="2094547"/>
            <a:ext cx="6976648" cy="2668905"/>
            <a:chOff x="4889739" y="2094547"/>
            <a:chExt cx="6976648" cy="2668905"/>
          </a:xfrm>
        </p:grpSpPr>
        <p:sp>
          <p:nvSpPr>
            <p:cNvPr id="4" name="Rectangle 3">
              <a:extLst>
                <a:ext uri="{FF2B5EF4-FFF2-40B4-BE49-F238E27FC236}">
                  <a16:creationId xmlns:a16="http://schemas.microsoft.com/office/drawing/2014/main" id="{703BC973-948A-404A-BB13-F585F4D5ABD9}"/>
                </a:ext>
              </a:extLst>
            </p:cNvPr>
            <p:cNvSpPr/>
            <p:nvPr/>
          </p:nvSpPr>
          <p:spPr>
            <a:xfrm>
              <a:off x="4889739" y="3198167"/>
              <a:ext cx="4674100" cy="523220"/>
            </a:xfrm>
            <a:prstGeom prst="rect">
              <a:avLst/>
            </a:prstGeom>
          </p:spPr>
          <p:txBody>
            <a:bodyPr wrap="none">
              <a:spAutoFit/>
            </a:bodyPr>
            <a:lstStyle/>
            <a:p>
              <a:r>
                <a:rPr lang="en-US" sz="2800" dirty="0">
                  <a:hlinkClick r:id="rId5"/>
                </a:rPr>
                <a:t>https://broom.tidymodels.org/</a:t>
              </a:r>
              <a:r>
                <a:rPr lang="en-US" sz="2800" dirty="0"/>
                <a:t> </a:t>
              </a:r>
            </a:p>
          </p:txBody>
        </p:sp>
        <p:pic>
          <p:nvPicPr>
            <p:cNvPr id="2052" name="Picture 4">
              <a:extLst>
                <a:ext uri="{FF2B5EF4-FFF2-40B4-BE49-F238E27FC236}">
                  <a16:creationId xmlns:a16="http://schemas.microsoft.com/office/drawing/2014/main" id="{5D765476-040C-CF4A-90D7-DA4DED3256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63839" y="2094547"/>
              <a:ext cx="2302548" cy="266890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35407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95B07-5A4B-FC4A-B8FF-3EBDFFB4517A}"/>
              </a:ext>
            </a:extLst>
          </p:cNvPr>
          <p:cNvSpPr>
            <a:spLocks noGrp="1"/>
          </p:cNvSpPr>
          <p:nvPr>
            <p:ph type="title"/>
          </p:nvPr>
        </p:nvSpPr>
        <p:spPr>
          <a:xfrm>
            <a:off x="4743450" y="585216"/>
            <a:ext cx="6000750" cy="795010"/>
          </a:xfrm>
        </p:spPr>
        <p:txBody>
          <a:bodyPr>
            <a:normAutofit fontScale="90000"/>
          </a:bodyPr>
          <a:lstStyle/>
          <a:p>
            <a:r>
              <a:rPr lang="en-US" dirty="0"/>
              <a:t>More ways to make beautiful tables</a:t>
            </a:r>
          </a:p>
        </p:txBody>
      </p:sp>
      <p:sp>
        <p:nvSpPr>
          <p:cNvPr id="3" name="Content Placeholder 2">
            <a:extLst>
              <a:ext uri="{FF2B5EF4-FFF2-40B4-BE49-F238E27FC236}">
                <a16:creationId xmlns:a16="http://schemas.microsoft.com/office/drawing/2014/main" id="{562EBE51-DF96-FC4B-A7CF-AA503B5B3227}"/>
              </a:ext>
            </a:extLst>
          </p:cNvPr>
          <p:cNvSpPr>
            <a:spLocks noGrp="1"/>
          </p:cNvSpPr>
          <p:nvPr>
            <p:ph idx="1"/>
          </p:nvPr>
        </p:nvSpPr>
        <p:spPr>
          <a:xfrm>
            <a:off x="4500562" y="5791581"/>
            <a:ext cx="7274052" cy="962406"/>
          </a:xfrm>
        </p:spPr>
        <p:txBody>
          <a:bodyPr>
            <a:normAutofit/>
          </a:bodyPr>
          <a:lstStyle/>
          <a:p>
            <a:r>
              <a:rPr lang="en-US" sz="3000" dirty="0">
                <a:hlinkClick r:id="rId3"/>
              </a:rPr>
              <a:t>https://bookdown.org/yihui/rmarkdown-cookbook/table-other.html</a:t>
            </a:r>
            <a:r>
              <a:rPr lang="en-US" sz="3000" dirty="0"/>
              <a:t> </a:t>
            </a:r>
          </a:p>
        </p:txBody>
      </p:sp>
      <p:pic>
        <p:nvPicPr>
          <p:cNvPr id="1026" name="Picture 2" descr="The R Markdown cookbook cover">
            <a:extLst>
              <a:ext uri="{FF2B5EF4-FFF2-40B4-BE49-F238E27FC236}">
                <a16:creationId xmlns:a16="http://schemas.microsoft.com/office/drawing/2014/main" id="{4CBD65DA-DCA7-FB43-BBC0-841A03BBCB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4500562"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A5B5943-2220-7940-8BA8-CC22D364778B}"/>
              </a:ext>
            </a:extLst>
          </p:cNvPr>
          <p:cNvSpPr txBox="1"/>
          <p:nvPr/>
        </p:nvSpPr>
        <p:spPr>
          <a:xfrm>
            <a:off x="6395085" y="1532583"/>
            <a:ext cx="2697480"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t>knitr</a:t>
            </a:r>
            <a:r>
              <a:rPr lang="en-US" sz="2400" dirty="0"/>
              <a:t>::</a:t>
            </a:r>
            <a:r>
              <a:rPr lang="en-US" sz="2400" dirty="0" err="1"/>
              <a:t>kable</a:t>
            </a:r>
            <a:endParaRPr lang="en-US" sz="2400" dirty="0"/>
          </a:p>
          <a:p>
            <a:pPr marL="285750" indent="-285750">
              <a:buFont typeface="Arial" panose="020B0604020202020204" pitchFamily="34" charset="0"/>
              <a:buChar char="•"/>
            </a:pPr>
            <a:r>
              <a:rPr lang="en-US" sz="2400" dirty="0" err="1"/>
              <a:t>kableExtra</a:t>
            </a:r>
            <a:endParaRPr lang="en-US" sz="2400" dirty="0"/>
          </a:p>
          <a:p>
            <a:pPr marL="285750" indent="-285750">
              <a:buFont typeface="Arial" panose="020B0604020202020204" pitchFamily="34" charset="0"/>
              <a:buChar char="•"/>
            </a:pPr>
            <a:r>
              <a:rPr lang="en-US" sz="2400" dirty="0" err="1"/>
              <a:t>flextable</a:t>
            </a:r>
            <a:endParaRPr lang="en-US" sz="2400" dirty="0"/>
          </a:p>
          <a:p>
            <a:pPr marL="285750" indent="-285750">
              <a:buFont typeface="Arial" panose="020B0604020202020204" pitchFamily="34" charset="0"/>
              <a:buChar char="•"/>
            </a:pPr>
            <a:r>
              <a:rPr lang="en-US" sz="2400" dirty="0" err="1"/>
              <a:t>huxtable</a:t>
            </a:r>
            <a:endParaRPr lang="en-US" sz="2400" dirty="0"/>
          </a:p>
          <a:p>
            <a:pPr marL="285750" indent="-285750">
              <a:buFont typeface="Arial" panose="020B0604020202020204" pitchFamily="34" charset="0"/>
              <a:buChar char="•"/>
            </a:pPr>
            <a:r>
              <a:rPr lang="en-US" sz="2400" dirty="0" err="1"/>
              <a:t>gt</a:t>
            </a:r>
            <a:endParaRPr lang="en-US" sz="2400" dirty="0"/>
          </a:p>
          <a:p>
            <a:pPr marL="285750" indent="-285750">
              <a:buFont typeface="Arial" panose="020B0604020202020204" pitchFamily="34" charset="0"/>
              <a:buChar char="•"/>
            </a:pPr>
            <a:r>
              <a:rPr lang="en-US" sz="2400" dirty="0"/>
              <a:t>formattable</a:t>
            </a:r>
          </a:p>
          <a:p>
            <a:pPr marL="285750" indent="-285750">
              <a:buFont typeface="Arial" panose="020B0604020202020204" pitchFamily="34" charset="0"/>
              <a:buChar char="•"/>
            </a:pPr>
            <a:r>
              <a:rPr lang="en-US" sz="2400" dirty="0"/>
              <a:t>DT</a:t>
            </a:r>
          </a:p>
          <a:p>
            <a:pPr marL="285750" indent="-285750">
              <a:buFont typeface="Arial" panose="020B0604020202020204" pitchFamily="34" charset="0"/>
              <a:buChar char="•"/>
            </a:pPr>
            <a:r>
              <a:rPr lang="en-US" sz="2400" dirty="0" err="1"/>
              <a:t>reactable</a:t>
            </a:r>
            <a:endParaRPr lang="en-US" sz="2400" dirty="0"/>
          </a:p>
          <a:p>
            <a:pPr marL="285750" indent="-285750">
              <a:buFont typeface="Arial" panose="020B0604020202020204" pitchFamily="34" charset="0"/>
              <a:buChar char="•"/>
            </a:pPr>
            <a:r>
              <a:rPr lang="en-US" sz="2400" dirty="0" err="1"/>
              <a:t>rhandsontable</a:t>
            </a:r>
            <a:endParaRPr lang="en-US" sz="2400" dirty="0"/>
          </a:p>
          <a:p>
            <a:pPr marL="285750" indent="-285750">
              <a:buFont typeface="Arial" panose="020B0604020202020204" pitchFamily="34" charset="0"/>
              <a:buChar char="•"/>
            </a:pPr>
            <a:r>
              <a:rPr lang="en-US" sz="2400" dirty="0" err="1"/>
              <a:t>pixiedust</a:t>
            </a:r>
            <a:endParaRPr lang="en-US" sz="2400" dirty="0"/>
          </a:p>
          <a:p>
            <a:pPr marL="285750" indent="-285750">
              <a:buFont typeface="Arial" panose="020B0604020202020204" pitchFamily="34" charset="0"/>
              <a:buChar char="•"/>
            </a:pPr>
            <a:r>
              <a:rPr lang="en-US" sz="2400" dirty="0" err="1"/>
              <a:t>xtable</a:t>
            </a:r>
            <a:endParaRPr lang="en-US" sz="2400" dirty="0"/>
          </a:p>
        </p:txBody>
      </p:sp>
    </p:spTree>
    <p:extLst>
      <p:ext uri="{BB962C8B-B14F-4D97-AF65-F5344CB8AC3E}">
        <p14:creationId xmlns:p14="http://schemas.microsoft.com/office/powerpoint/2010/main" val="2099336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3CE4E5-F227-584F-A012-6378E750986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589" b="6530"/>
          <a:stretch/>
        </p:blipFill>
        <p:spPr>
          <a:xfrm>
            <a:off x="899308" y="2074478"/>
            <a:ext cx="2988128" cy="2928395"/>
          </a:xfrm>
          <a:prstGeom prst="rect">
            <a:avLst/>
          </a:prstGeom>
        </p:spPr>
      </p:pic>
      <p:sp>
        <p:nvSpPr>
          <p:cNvPr id="6" name="Title 5">
            <a:extLst>
              <a:ext uri="{FF2B5EF4-FFF2-40B4-BE49-F238E27FC236}">
                <a16:creationId xmlns:a16="http://schemas.microsoft.com/office/drawing/2014/main" id="{B24DFFC3-3E29-6340-B328-431F60B27E4E}"/>
              </a:ext>
            </a:extLst>
          </p:cNvPr>
          <p:cNvSpPr>
            <a:spLocks noGrp="1"/>
          </p:cNvSpPr>
          <p:nvPr>
            <p:ph type="title"/>
          </p:nvPr>
        </p:nvSpPr>
        <p:spPr/>
        <p:txBody>
          <a:bodyPr>
            <a:normAutofit/>
          </a:bodyPr>
          <a:lstStyle/>
          <a:p>
            <a:r>
              <a:rPr lang="en-US" dirty="0"/>
              <a:t>Join the CHOP R User Group</a:t>
            </a:r>
          </a:p>
        </p:txBody>
      </p:sp>
      <p:sp>
        <p:nvSpPr>
          <p:cNvPr id="7" name="TextBox 6">
            <a:extLst>
              <a:ext uri="{FF2B5EF4-FFF2-40B4-BE49-F238E27FC236}">
                <a16:creationId xmlns:a16="http://schemas.microsoft.com/office/drawing/2014/main" id="{40BC9B9D-447A-0C4D-A5DA-3BBF8E8EBC93}"/>
              </a:ext>
            </a:extLst>
          </p:cNvPr>
          <p:cNvSpPr txBox="1"/>
          <p:nvPr/>
        </p:nvSpPr>
        <p:spPr>
          <a:xfrm>
            <a:off x="4011930" y="2171700"/>
            <a:ext cx="7795260" cy="2862322"/>
          </a:xfrm>
          <a:prstGeom prst="rect">
            <a:avLst/>
          </a:prstGeom>
          <a:noFill/>
        </p:spPr>
        <p:txBody>
          <a:bodyPr wrap="square" rtlCol="0">
            <a:spAutoFit/>
          </a:bodyPr>
          <a:lstStyle/>
          <a:p>
            <a:pPr marL="571500" indent="-571500">
              <a:buFont typeface="Arial" panose="020B0604020202020204" pitchFamily="34" charset="0"/>
              <a:buChar char="•"/>
            </a:pPr>
            <a:r>
              <a:rPr lang="en-US" sz="3600" dirty="0"/>
              <a:t>Friendly help troubleshooting code</a:t>
            </a:r>
          </a:p>
          <a:p>
            <a:pPr marL="571500" indent="-571500">
              <a:buFont typeface="Arial" panose="020B0604020202020204" pitchFamily="34" charset="0"/>
              <a:buChar char="•"/>
            </a:pPr>
            <a:r>
              <a:rPr lang="en-US" sz="3600" dirty="0"/>
              <a:t>Announcements for upcoming talks, workshops, and conferences</a:t>
            </a:r>
          </a:p>
          <a:p>
            <a:endParaRPr lang="en-US" sz="3600" dirty="0"/>
          </a:p>
          <a:p>
            <a:r>
              <a:rPr lang="en-US" sz="3600" dirty="0"/>
              <a:t>Link to join: </a:t>
            </a:r>
            <a:r>
              <a:rPr lang="en-US" sz="3600" dirty="0">
                <a:hlinkClick r:id="rId4"/>
              </a:rPr>
              <a:t>https://bit.ly/chopRusers</a:t>
            </a:r>
            <a:r>
              <a:rPr lang="en-US" sz="3600" dirty="0"/>
              <a:t> </a:t>
            </a:r>
          </a:p>
        </p:txBody>
      </p:sp>
    </p:spTree>
    <p:extLst>
      <p:ext uri="{BB962C8B-B14F-4D97-AF65-F5344CB8AC3E}">
        <p14:creationId xmlns:p14="http://schemas.microsoft.com/office/powerpoint/2010/main" val="21527181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F02D-8F05-3E4D-A284-02BE685E4DF9}"/>
              </a:ext>
            </a:extLst>
          </p:cNvPr>
          <p:cNvSpPr>
            <a:spLocks noGrp="1"/>
          </p:cNvSpPr>
          <p:nvPr>
            <p:ph type="title"/>
          </p:nvPr>
        </p:nvSpPr>
        <p:spPr>
          <a:xfrm>
            <a:off x="1024128" y="3031495"/>
            <a:ext cx="9720072" cy="795010"/>
          </a:xfrm>
        </p:spPr>
        <p:txBody>
          <a:bodyPr>
            <a:noAutofit/>
          </a:bodyPr>
          <a:lstStyle/>
          <a:p>
            <a:r>
              <a:rPr lang="en-US" sz="7200" dirty="0"/>
              <a:t>Thank You!</a:t>
            </a:r>
          </a:p>
        </p:txBody>
      </p:sp>
    </p:spTree>
    <p:extLst>
      <p:ext uri="{BB962C8B-B14F-4D97-AF65-F5344CB8AC3E}">
        <p14:creationId xmlns:p14="http://schemas.microsoft.com/office/powerpoint/2010/main" val="3475743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3CE4E5-F227-584F-A012-6378E750986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589" b="6530"/>
          <a:stretch/>
        </p:blipFill>
        <p:spPr>
          <a:xfrm>
            <a:off x="899308" y="2074478"/>
            <a:ext cx="2988128" cy="2928395"/>
          </a:xfrm>
          <a:prstGeom prst="rect">
            <a:avLst/>
          </a:prstGeom>
        </p:spPr>
      </p:pic>
      <p:sp>
        <p:nvSpPr>
          <p:cNvPr id="6" name="Title 5">
            <a:extLst>
              <a:ext uri="{FF2B5EF4-FFF2-40B4-BE49-F238E27FC236}">
                <a16:creationId xmlns:a16="http://schemas.microsoft.com/office/drawing/2014/main" id="{B24DFFC3-3E29-6340-B328-431F60B27E4E}"/>
              </a:ext>
            </a:extLst>
          </p:cNvPr>
          <p:cNvSpPr>
            <a:spLocks noGrp="1"/>
          </p:cNvSpPr>
          <p:nvPr>
            <p:ph type="title"/>
          </p:nvPr>
        </p:nvSpPr>
        <p:spPr/>
        <p:txBody>
          <a:bodyPr>
            <a:normAutofit/>
          </a:bodyPr>
          <a:lstStyle/>
          <a:p>
            <a:r>
              <a:rPr lang="en-US" dirty="0"/>
              <a:t>Introducing… R Office Hours!</a:t>
            </a:r>
          </a:p>
        </p:txBody>
      </p:sp>
      <p:sp>
        <p:nvSpPr>
          <p:cNvPr id="7" name="TextBox 6">
            <a:extLst>
              <a:ext uri="{FF2B5EF4-FFF2-40B4-BE49-F238E27FC236}">
                <a16:creationId xmlns:a16="http://schemas.microsoft.com/office/drawing/2014/main" id="{40BC9B9D-447A-0C4D-A5DA-3BBF8E8EBC93}"/>
              </a:ext>
            </a:extLst>
          </p:cNvPr>
          <p:cNvSpPr txBox="1"/>
          <p:nvPr/>
        </p:nvSpPr>
        <p:spPr>
          <a:xfrm>
            <a:off x="3806190" y="1783080"/>
            <a:ext cx="8252460" cy="4031873"/>
          </a:xfrm>
          <a:prstGeom prst="rect">
            <a:avLst/>
          </a:prstGeom>
          <a:noFill/>
        </p:spPr>
        <p:txBody>
          <a:bodyPr wrap="square" rtlCol="0">
            <a:spAutoFit/>
          </a:bodyPr>
          <a:lstStyle/>
          <a:p>
            <a:pPr marL="571500" indent="-571500">
              <a:buFont typeface="Arial" panose="020B0604020202020204" pitchFamily="34" charset="0"/>
              <a:buChar char="•"/>
            </a:pPr>
            <a:r>
              <a:rPr lang="en-US" sz="3200" dirty="0"/>
              <a:t>Set up a meeting to get live help with your R code from our most experienced </a:t>
            </a:r>
            <a:r>
              <a:rPr lang="en-US" sz="3200" dirty="0" err="1"/>
              <a:t>useRs</a:t>
            </a:r>
            <a:endParaRPr lang="en-US" sz="3200" dirty="0"/>
          </a:p>
          <a:p>
            <a:pPr marL="571500" indent="-571500">
              <a:buFont typeface="Arial" panose="020B0604020202020204" pitchFamily="34" charset="0"/>
              <a:buChar char="•"/>
            </a:pPr>
            <a:r>
              <a:rPr lang="en-US" sz="3200" dirty="0"/>
              <a:t>Office hours appointments can be one-on-one or open to the community</a:t>
            </a:r>
          </a:p>
          <a:p>
            <a:pPr marL="571500" indent="-571500">
              <a:buFont typeface="Arial" panose="020B0604020202020204" pitchFamily="34" charset="0"/>
              <a:buChar char="•"/>
            </a:pPr>
            <a:r>
              <a:rPr lang="en-US" sz="3200" dirty="0"/>
              <a:t>We’re looking for more volunteers to lead appointments! </a:t>
            </a:r>
            <a:r>
              <a:rPr lang="en-US" sz="2800" dirty="0"/>
              <a:t>Get in touch: </a:t>
            </a:r>
            <a:r>
              <a:rPr lang="en-US" sz="2800" dirty="0">
                <a:hlinkClick r:id="rId4"/>
              </a:rPr>
              <a:t>hartmanr1@chop.edu</a:t>
            </a:r>
            <a:r>
              <a:rPr lang="en-US" sz="2800" dirty="0"/>
              <a:t>  </a:t>
            </a:r>
          </a:p>
          <a:p>
            <a:endParaRPr lang="en-US" sz="3200" dirty="0"/>
          </a:p>
          <a:p>
            <a:r>
              <a:rPr lang="en-US" sz="3200" dirty="0"/>
              <a:t>Link to calendar: </a:t>
            </a:r>
            <a:r>
              <a:rPr lang="en-US" sz="3200" dirty="0">
                <a:hlinkClick r:id="rId5"/>
              </a:rPr>
              <a:t>https://bit.ly/chopROfficeHours</a:t>
            </a:r>
            <a:r>
              <a:rPr lang="en-US" sz="3200" dirty="0"/>
              <a:t> </a:t>
            </a:r>
          </a:p>
        </p:txBody>
      </p:sp>
    </p:spTree>
    <p:extLst>
      <p:ext uri="{BB962C8B-B14F-4D97-AF65-F5344CB8AC3E}">
        <p14:creationId xmlns:p14="http://schemas.microsoft.com/office/powerpoint/2010/main" val="3006412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3CE4E5-F227-584F-A012-6378E750986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589" b="6530"/>
          <a:stretch/>
        </p:blipFill>
        <p:spPr>
          <a:xfrm>
            <a:off x="899308" y="2074478"/>
            <a:ext cx="2988128" cy="2928395"/>
          </a:xfrm>
          <a:prstGeom prst="rect">
            <a:avLst/>
          </a:prstGeom>
        </p:spPr>
      </p:pic>
      <p:sp>
        <p:nvSpPr>
          <p:cNvPr id="6" name="Title 5">
            <a:extLst>
              <a:ext uri="{FF2B5EF4-FFF2-40B4-BE49-F238E27FC236}">
                <a16:creationId xmlns:a16="http://schemas.microsoft.com/office/drawing/2014/main" id="{B24DFFC3-3E29-6340-B328-431F60B27E4E}"/>
              </a:ext>
            </a:extLst>
          </p:cNvPr>
          <p:cNvSpPr>
            <a:spLocks noGrp="1"/>
          </p:cNvSpPr>
          <p:nvPr>
            <p:ph type="title"/>
          </p:nvPr>
        </p:nvSpPr>
        <p:spPr/>
        <p:txBody>
          <a:bodyPr>
            <a:normAutofit/>
          </a:bodyPr>
          <a:lstStyle/>
          <a:p>
            <a:r>
              <a:rPr lang="en-US" dirty="0"/>
              <a:t>Upcoming R for Clinical Data Workshop</a:t>
            </a:r>
          </a:p>
        </p:txBody>
      </p:sp>
      <p:sp>
        <p:nvSpPr>
          <p:cNvPr id="7" name="TextBox 6">
            <a:extLst>
              <a:ext uri="{FF2B5EF4-FFF2-40B4-BE49-F238E27FC236}">
                <a16:creationId xmlns:a16="http://schemas.microsoft.com/office/drawing/2014/main" id="{40BC9B9D-447A-0C4D-A5DA-3BBF8E8EBC93}"/>
              </a:ext>
            </a:extLst>
          </p:cNvPr>
          <p:cNvSpPr txBox="1"/>
          <p:nvPr/>
        </p:nvSpPr>
        <p:spPr>
          <a:xfrm>
            <a:off x="4023360" y="1714887"/>
            <a:ext cx="8081010" cy="4555093"/>
          </a:xfrm>
          <a:prstGeom prst="rect">
            <a:avLst/>
          </a:prstGeom>
          <a:noFill/>
        </p:spPr>
        <p:txBody>
          <a:bodyPr wrap="square" rtlCol="0">
            <a:spAutoFit/>
          </a:bodyPr>
          <a:lstStyle/>
          <a:p>
            <a:pPr marL="571500" indent="-571500">
              <a:buFont typeface="Arial" panose="020B0604020202020204" pitchFamily="34" charset="0"/>
              <a:buChar char="•"/>
            </a:pPr>
            <a:r>
              <a:rPr lang="en-US" sz="3200" dirty="0"/>
              <a:t>Wednesday Nov 10</a:t>
            </a:r>
            <a:r>
              <a:rPr lang="en-US" sz="3200" baseline="30000" dirty="0"/>
              <a:t>th</a:t>
            </a:r>
            <a:r>
              <a:rPr lang="en-US" sz="3200" dirty="0"/>
              <a:t> 9am-2pm</a:t>
            </a:r>
          </a:p>
          <a:p>
            <a:pPr marL="571500" indent="-571500">
              <a:buFont typeface="Arial" panose="020B0604020202020204" pitchFamily="34" charset="0"/>
              <a:buChar char="•"/>
            </a:pPr>
            <a:r>
              <a:rPr lang="en-US" sz="3200" dirty="0"/>
              <a:t>Getting started with R, RStudio, and R-Markdown</a:t>
            </a:r>
          </a:p>
          <a:p>
            <a:pPr marL="571500" indent="-571500">
              <a:buFont typeface="Arial" panose="020B0604020202020204" pitchFamily="34" charset="0"/>
              <a:buChar char="•"/>
            </a:pPr>
            <a:r>
              <a:rPr lang="en-US" sz="3200" dirty="0"/>
              <a:t>Intro to data visualization and data transformation (if there’s time, also some dashboarding)</a:t>
            </a:r>
          </a:p>
          <a:p>
            <a:endParaRPr lang="en-US" sz="3200" dirty="0"/>
          </a:p>
          <a:p>
            <a:r>
              <a:rPr lang="en-US" sz="3200" dirty="0"/>
              <a:t>Link to register:</a:t>
            </a:r>
            <a:r>
              <a:rPr lang="en-US" sz="3600" dirty="0"/>
              <a:t> </a:t>
            </a:r>
            <a:r>
              <a:rPr lang="en-US" sz="3000" u="sng" dirty="0">
                <a:hlinkClick r:id="rId4" tooltip="Original URL:&#10;https://redcap.link/nov2021_r_for_clinical_data&#10;&#10;Click to follow link."/>
              </a:rPr>
              <a:t>https://redcap.link/nov2021_r_for_clinical_data</a:t>
            </a:r>
            <a:endParaRPr lang="en-US" sz="3000" dirty="0"/>
          </a:p>
        </p:txBody>
      </p:sp>
    </p:spTree>
    <p:extLst>
      <p:ext uri="{BB962C8B-B14F-4D97-AF65-F5344CB8AC3E}">
        <p14:creationId xmlns:p14="http://schemas.microsoft.com/office/powerpoint/2010/main" val="2169146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000" dirty="0"/>
              <a:t>R for Clinical Data102:</a:t>
            </a:r>
            <a:endParaRPr lang="en-US" sz="4000" b="1" dirty="0"/>
          </a:p>
        </p:txBody>
      </p:sp>
      <p:sp>
        <p:nvSpPr>
          <p:cNvPr id="3" name="Subtitle 2"/>
          <p:cNvSpPr>
            <a:spLocks noGrp="1"/>
          </p:cNvSpPr>
          <p:nvPr>
            <p:ph type="subTitle" idx="1"/>
          </p:nvPr>
        </p:nvSpPr>
        <p:spPr>
          <a:xfrm>
            <a:off x="8610599" y="4804013"/>
            <a:ext cx="3467669" cy="1673756"/>
          </a:xfrm>
        </p:spPr>
        <p:txBody>
          <a:bodyPr>
            <a:normAutofit fontScale="77500" lnSpcReduction="20000"/>
          </a:bodyPr>
          <a:lstStyle/>
          <a:p>
            <a:r>
              <a:rPr lang="en-US" sz="6000" b="1" dirty="0"/>
              <a:t>Intro to Statistics in R</a:t>
            </a:r>
          </a:p>
        </p:txBody>
      </p:sp>
      <p:pic>
        <p:nvPicPr>
          <p:cNvPr id="4" name="Picture 3">
            <a:extLst>
              <a:ext uri="{FF2B5EF4-FFF2-40B4-BE49-F238E27FC236}">
                <a16:creationId xmlns:a16="http://schemas.microsoft.com/office/drawing/2014/main" id="{55028A35-A97B-AD49-B734-41CB83832F86}"/>
              </a:ext>
            </a:extLst>
          </p:cNvPr>
          <p:cNvPicPr>
            <a:picLocks noChangeAspect="1"/>
          </p:cNvPicPr>
          <p:nvPr/>
        </p:nvPicPr>
        <p:blipFill>
          <a:blip r:embed="rId3"/>
          <a:stretch>
            <a:fillRect/>
          </a:stretch>
        </p:blipFill>
        <p:spPr>
          <a:xfrm>
            <a:off x="365760" y="4804013"/>
            <a:ext cx="1609344" cy="1858364"/>
          </a:xfrm>
          <a:prstGeom prst="rect">
            <a:avLst/>
          </a:prstGeom>
        </p:spPr>
      </p:pic>
    </p:spTree>
    <p:extLst>
      <p:ext uri="{BB962C8B-B14F-4D97-AF65-F5344CB8AC3E}">
        <p14:creationId xmlns:p14="http://schemas.microsoft.com/office/powerpoint/2010/main" val="134020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A1E8B-2586-BA47-A27E-AD17663F12E8}"/>
              </a:ext>
            </a:extLst>
          </p:cNvPr>
          <p:cNvSpPr>
            <a:spLocks noGrp="1"/>
          </p:cNvSpPr>
          <p:nvPr>
            <p:ph type="title"/>
          </p:nvPr>
        </p:nvSpPr>
        <p:spPr/>
        <p:txBody>
          <a:bodyPr/>
          <a:lstStyle/>
          <a:p>
            <a:r>
              <a:rPr lang="en-US" dirty="0"/>
              <a:t>What we’re covering today</a:t>
            </a:r>
          </a:p>
        </p:txBody>
      </p:sp>
      <p:sp>
        <p:nvSpPr>
          <p:cNvPr id="3" name="Content Placeholder 2">
            <a:extLst>
              <a:ext uri="{FF2B5EF4-FFF2-40B4-BE49-F238E27FC236}">
                <a16:creationId xmlns:a16="http://schemas.microsoft.com/office/drawing/2014/main" id="{081CFB94-491F-FF4B-A1D1-FBC80E58B40A}"/>
              </a:ext>
            </a:extLst>
          </p:cNvPr>
          <p:cNvSpPr>
            <a:spLocks noGrp="1"/>
          </p:cNvSpPr>
          <p:nvPr>
            <p:ph idx="1"/>
          </p:nvPr>
        </p:nvSpPr>
        <p:spPr/>
        <p:txBody>
          <a:bodyPr>
            <a:normAutofit/>
          </a:bodyPr>
          <a:lstStyle/>
          <a:p>
            <a:pPr marL="0" indent="0">
              <a:buClr>
                <a:schemeClr val="tx1"/>
              </a:buClr>
              <a:buNone/>
            </a:pPr>
            <a:r>
              <a:rPr lang="en-US" sz="2800" dirty="0"/>
              <a:t>How to run a few popular statistical tests in R (t-test, linear regression, logistic regression)</a:t>
            </a:r>
          </a:p>
          <a:p>
            <a:pPr marL="0" indent="0">
              <a:buClr>
                <a:schemeClr val="tx1"/>
              </a:buClr>
              <a:buNone/>
            </a:pPr>
            <a:r>
              <a:rPr lang="en-US" sz="2800" dirty="0"/>
              <a:t>A peak under the hood at how R saves model results, so you can do more with them</a:t>
            </a:r>
          </a:p>
          <a:p>
            <a:pPr marL="0" indent="0">
              <a:buClr>
                <a:schemeClr val="tx1"/>
              </a:buClr>
              <a:buNone/>
            </a:pPr>
            <a:r>
              <a:rPr lang="en-US" sz="2800" dirty="0"/>
              <a:t>How to report model results in an R Markdown document</a:t>
            </a:r>
          </a:p>
          <a:p>
            <a:pPr marL="0" indent="0">
              <a:buClr>
                <a:schemeClr val="tx1"/>
              </a:buClr>
              <a:buNone/>
            </a:pPr>
            <a:r>
              <a:rPr lang="en-US" sz="2800" dirty="0"/>
              <a:t>NOT teaching the full analysis in R pipeline – we’re glossing over importing data, tidying data, and visualizing data </a:t>
            </a:r>
          </a:p>
          <a:p>
            <a:pPr marL="0" indent="0">
              <a:buClr>
                <a:schemeClr val="tx1"/>
              </a:buClr>
              <a:buNone/>
            </a:pPr>
            <a:r>
              <a:rPr lang="en-US" sz="2800" dirty="0"/>
              <a:t>NOT teaching the statistical tests themselves</a:t>
            </a:r>
          </a:p>
          <a:p>
            <a:pPr marL="0" indent="0">
              <a:buNone/>
            </a:pPr>
            <a:endParaRPr lang="en-US" sz="2800" dirty="0"/>
          </a:p>
        </p:txBody>
      </p:sp>
    </p:spTree>
    <p:extLst>
      <p:ext uri="{BB962C8B-B14F-4D97-AF65-F5344CB8AC3E}">
        <p14:creationId xmlns:p14="http://schemas.microsoft.com/office/powerpoint/2010/main" val="873753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C4DD2-0D6E-4E4C-B2E5-42E79810F955}"/>
              </a:ext>
            </a:extLst>
          </p:cNvPr>
          <p:cNvSpPr>
            <a:spLocks noGrp="1"/>
          </p:cNvSpPr>
          <p:nvPr>
            <p:ph type="title"/>
          </p:nvPr>
        </p:nvSpPr>
        <p:spPr/>
        <p:txBody>
          <a:bodyPr/>
          <a:lstStyle/>
          <a:p>
            <a:r>
              <a:rPr lang="en-US" dirty="0"/>
              <a:t>How to follow along</a:t>
            </a:r>
          </a:p>
        </p:txBody>
      </p:sp>
      <p:sp>
        <p:nvSpPr>
          <p:cNvPr id="3" name="Content Placeholder 2">
            <a:extLst>
              <a:ext uri="{FF2B5EF4-FFF2-40B4-BE49-F238E27FC236}">
                <a16:creationId xmlns:a16="http://schemas.microsoft.com/office/drawing/2014/main" id="{DE3C4E5D-7328-EC49-9F3F-DEB2001F73E8}"/>
              </a:ext>
            </a:extLst>
          </p:cNvPr>
          <p:cNvSpPr>
            <a:spLocks noGrp="1"/>
          </p:cNvSpPr>
          <p:nvPr>
            <p:ph idx="1"/>
          </p:nvPr>
        </p:nvSpPr>
        <p:spPr/>
        <p:txBody>
          <a:bodyPr>
            <a:normAutofit/>
          </a:bodyPr>
          <a:lstStyle/>
          <a:p>
            <a:r>
              <a:rPr lang="en-US" sz="2800" dirty="0"/>
              <a:t>If you have R and RStudio installed already, download a zipped folder of the files you need here: </a:t>
            </a:r>
          </a:p>
          <a:p>
            <a:r>
              <a:rPr lang="en-US" sz="2600" dirty="0">
                <a:hlinkClick r:id="rId3"/>
              </a:rPr>
              <a:t>https://github.com/arcus/intro_to_stats_in_r/raw/main/chopr_files.zip</a:t>
            </a:r>
            <a:r>
              <a:rPr lang="en-US" sz="2600" dirty="0"/>
              <a:t> </a:t>
            </a:r>
          </a:p>
          <a:p>
            <a:endParaRPr lang="en-US" sz="2800" dirty="0"/>
          </a:p>
          <a:p>
            <a:pPr algn="ctr"/>
            <a:r>
              <a:rPr lang="en-US" sz="3600" dirty="0"/>
              <a:t>OR</a:t>
            </a:r>
            <a:endParaRPr lang="en-US" sz="2800" dirty="0"/>
          </a:p>
          <a:p>
            <a:r>
              <a:rPr lang="en-US" sz="2800" dirty="0"/>
              <a:t>Use the following link to open an instance of RStudio in your browser. This may take a minute…</a:t>
            </a:r>
          </a:p>
          <a:p>
            <a:r>
              <a:rPr lang="en-US" sz="2800" dirty="0">
                <a:hlinkClick r:id="rId4"/>
              </a:rPr>
              <a:t>https://binder.pangeo.io/v2/gh/arcus/intro_to_stats_in_r/main?urlpath=rstudio</a:t>
            </a:r>
            <a:r>
              <a:rPr lang="en-US" sz="2800" dirty="0"/>
              <a:t>  </a:t>
            </a:r>
          </a:p>
        </p:txBody>
      </p:sp>
    </p:spTree>
    <p:extLst>
      <p:ext uri="{BB962C8B-B14F-4D97-AF65-F5344CB8AC3E}">
        <p14:creationId xmlns:p14="http://schemas.microsoft.com/office/powerpoint/2010/main" val="1746968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F66731-3744-7F45-8973-2913CEE3B028}"/>
              </a:ext>
            </a:extLst>
          </p:cNvPr>
          <p:cNvSpPr>
            <a:spLocks noGrp="1"/>
          </p:cNvSpPr>
          <p:nvPr>
            <p:ph type="sldNum" sz="quarter" idx="12"/>
          </p:nvPr>
        </p:nvSpPr>
        <p:spPr/>
        <p:txBody>
          <a:bodyPr/>
          <a:lstStyle/>
          <a:p>
            <a:fld id="{FBFEA71B-C421-F54F-A3C7-C1F2690B2CD4}" type="slidenum">
              <a:rPr lang="en-US" smtClean="0"/>
              <a:t>9</a:t>
            </a:fld>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a:t>
            </a:r>
            <a:r>
              <a:rPr lang="en-US" dirty="0">
                <a:hlinkClick r:id="rId4"/>
              </a:rPr>
              <a:t>https://r4ds.had.co.nz/introduction.html</a:t>
            </a:r>
            <a:r>
              <a:rPr lang="en-US" dirty="0"/>
              <a:t>)</a:t>
            </a:r>
          </a:p>
        </p:txBody>
      </p:sp>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9" name="Rectangle 8">
            <a:extLst>
              <a:ext uri="{FF2B5EF4-FFF2-40B4-BE49-F238E27FC236}">
                <a16:creationId xmlns:a16="http://schemas.microsoft.com/office/drawing/2014/main" id="{622B8748-36BE-EE4F-8CB3-F776E8432593}"/>
              </a:ext>
            </a:extLst>
          </p:cNvPr>
          <p:cNvSpPr/>
          <p:nvPr/>
        </p:nvSpPr>
        <p:spPr>
          <a:xfrm>
            <a:off x="6526924" y="3794294"/>
            <a:ext cx="1403131"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421404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23515</TotalTime>
  <Words>4854</Words>
  <Application>Microsoft Macintosh PowerPoint</Application>
  <PresentationFormat>Widescreen</PresentationFormat>
  <Paragraphs>248</Paragraphs>
  <Slides>30</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Calibri</vt:lpstr>
      <vt:lpstr>Consolas</vt:lpstr>
      <vt:lpstr>Tw Cen MT</vt:lpstr>
      <vt:lpstr>Tw Cen MT Condensed</vt:lpstr>
      <vt:lpstr>Wingdings</vt:lpstr>
      <vt:lpstr>Wingdings 3</vt:lpstr>
      <vt:lpstr>Integral</vt:lpstr>
      <vt:lpstr>CHOP R 102:</vt:lpstr>
      <vt:lpstr>Smile! You’re on camera</vt:lpstr>
      <vt:lpstr>Join the CHOP R User Group</vt:lpstr>
      <vt:lpstr>Introducing… R Office Hours!</vt:lpstr>
      <vt:lpstr>Upcoming R for Clinical Data Workshop</vt:lpstr>
      <vt:lpstr>R for Clinical Data102:</vt:lpstr>
      <vt:lpstr>What we’re covering today</vt:lpstr>
      <vt:lpstr>How to follow along</vt:lpstr>
      <vt:lpstr>PowerPoint Presentation</vt:lpstr>
      <vt:lpstr>PowerPoint Presentation</vt:lpstr>
      <vt:lpstr>The data</vt:lpstr>
      <vt:lpstr>Running the models</vt:lpstr>
      <vt:lpstr>The models</vt:lpstr>
      <vt:lpstr>The models</vt:lpstr>
      <vt:lpstr>Statistical models in R</vt:lpstr>
      <vt:lpstr>Running a t-test in R</vt:lpstr>
      <vt:lpstr>Running a regression in R</vt:lpstr>
      <vt:lpstr>Running a logistic regression in R</vt:lpstr>
      <vt:lpstr>Knowledge check</vt:lpstr>
      <vt:lpstr>Examining model objects</vt:lpstr>
      <vt:lpstr>What we’ll try</vt:lpstr>
      <vt:lpstr>Presenting model results</vt:lpstr>
      <vt:lpstr>PowerPoint Presentation</vt:lpstr>
      <vt:lpstr>The output you actually need</vt:lpstr>
      <vt:lpstr>stargazer: beautiful tables from R output</vt:lpstr>
      <vt:lpstr>What else?</vt:lpstr>
      <vt:lpstr>Many more kinds of models</vt:lpstr>
      <vt:lpstr>Many models at once</vt:lpstr>
      <vt:lpstr>More ways to make beautiful tables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Hartman, Rose M</cp:lastModifiedBy>
  <cp:revision>700</cp:revision>
  <cp:lastPrinted>2019-02-19T22:36:37Z</cp:lastPrinted>
  <dcterms:created xsi:type="dcterms:W3CDTF">2018-02-01T22:00:01Z</dcterms:created>
  <dcterms:modified xsi:type="dcterms:W3CDTF">2021-10-27T16:42:47Z</dcterms:modified>
</cp:coreProperties>
</file>